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3" r:id="rId2"/>
    <p:sldId id="338" r:id="rId3"/>
    <p:sldId id="375" r:id="rId4"/>
    <p:sldId id="368" r:id="rId5"/>
    <p:sldId id="372" r:id="rId6"/>
    <p:sldId id="386" r:id="rId7"/>
    <p:sldId id="371" r:id="rId8"/>
    <p:sldId id="392" r:id="rId9"/>
    <p:sldId id="395" r:id="rId10"/>
    <p:sldId id="399" r:id="rId11"/>
    <p:sldId id="396" r:id="rId12"/>
    <p:sldId id="397" r:id="rId13"/>
    <p:sldId id="400" r:id="rId14"/>
    <p:sldId id="401" r:id="rId15"/>
    <p:sldId id="370" r:id="rId16"/>
    <p:sldId id="391" r:id="rId17"/>
    <p:sldId id="389" r:id="rId18"/>
    <p:sldId id="290" r:id="rId19"/>
    <p:sldId id="330" r:id="rId20"/>
  </p:sldIdLst>
  <p:sldSz cx="12192000" cy="6858000"/>
  <p:notesSz cx="4638675" cy="6613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ve Whiddett" initials="SW" lastIdx="0" clrIdx="0">
    <p:extLst>
      <p:ext uri="{19B8F6BF-5375-455C-9EA6-DF929625EA0E}">
        <p15:presenceInfo xmlns:p15="http://schemas.microsoft.com/office/powerpoint/2012/main" userId="8112b0f0b59da1c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62DB"/>
    <a:srgbClr val="DAA600"/>
    <a:srgbClr val="DE70C9"/>
    <a:srgbClr val="00A4DE"/>
    <a:srgbClr val="EC6B14"/>
    <a:srgbClr val="FF0066"/>
    <a:srgbClr val="EC7C30"/>
    <a:srgbClr val="F3A36D"/>
    <a:srgbClr val="FF99CC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477" autoAdjust="0"/>
  </p:normalViewPr>
  <p:slideViewPr>
    <p:cSldViewPr snapToGrid="0">
      <p:cViewPr varScale="1">
        <p:scale>
          <a:sx n="99" d="100"/>
          <a:sy n="99" d="100"/>
        </p:scale>
        <p:origin x="90" y="21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175643044619423"/>
          <c:y val="0.18147331583552054"/>
          <c:w val="0.60463528725575966"/>
          <c:h val="0.75579410906969957"/>
        </c:manualLayout>
      </c:layout>
      <c:radarChart>
        <c:radarStyle val="marker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'Scored data'!$Q$2:$Q$6</c:f>
              <c:strCache>
                <c:ptCount val="5"/>
                <c:pt idx="0">
                  <c:v>Expectations</c:v>
                </c:pt>
                <c:pt idx="1">
                  <c:v>ExpectationsTalents</c:v>
                </c:pt>
                <c:pt idx="2">
                  <c:v>PerformanceCriteria</c:v>
                </c:pt>
                <c:pt idx="3">
                  <c:v>Conditions Talents</c:v>
                </c:pt>
                <c:pt idx="4">
                  <c:v>ExpectationsConditions</c:v>
                </c:pt>
              </c:strCache>
            </c:strRef>
          </c:cat>
          <c:val>
            <c:numRef>
              <c:f>'Scored data'!$R$2:$R$6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0-84DE-4E26-AEF4-01066259238A}"/>
            </c:ext>
          </c:extLst>
        </c:ser>
        <c:ser>
          <c:idx val="1"/>
          <c:order val="1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'Scored data'!$Q$2:$Q$6</c:f>
              <c:strCache>
                <c:ptCount val="5"/>
                <c:pt idx="0">
                  <c:v>Expectations</c:v>
                </c:pt>
                <c:pt idx="1">
                  <c:v>ExpectationsTalents</c:v>
                </c:pt>
                <c:pt idx="2">
                  <c:v>PerformanceCriteria</c:v>
                </c:pt>
                <c:pt idx="3">
                  <c:v>Conditions Talents</c:v>
                </c:pt>
                <c:pt idx="4">
                  <c:v>ExpectationsConditions</c:v>
                </c:pt>
              </c:strCache>
            </c:strRef>
          </c:cat>
          <c:val>
            <c:numRef>
              <c:f>'Scored data'!$S$2:$S$6</c:f>
              <c:numCache>
                <c:formatCode>General</c:formatCode>
                <c:ptCount val="5"/>
                <c:pt idx="0">
                  <c:v>4.333333333333333</c:v>
                </c:pt>
                <c:pt idx="1">
                  <c:v>2</c:v>
                </c:pt>
                <c:pt idx="2">
                  <c:v>2</c:v>
                </c:pt>
                <c:pt idx="3">
                  <c:v>1.8571428571428572</c:v>
                </c:pt>
                <c:pt idx="4">
                  <c:v>2.3333333333333335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DE-4E26-AEF4-0106625923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7874896"/>
        <c:axId val="787875552"/>
      </c:radarChart>
      <c:catAx>
        <c:axId val="78787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7875552"/>
        <c:crosses val="autoZero"/>
        <c:auto val="1"/>
        <c:lblAlgn val="ctr"/>
        <c:lblOffset val="100"/>
        <c:noMultiLvlLbl val="0"/>
      </c:catAx>
      <c:valAx>
        <c:axId val="787875552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7874896"/>
        <c:crosses val="autoZero"/>
        <c:crossBetween val="between"/>
      </c:valAx>
      <c:spPr>
        <a:gradFill flip="none" rotWithShape="1">
          <a:gsLst>
            <a:gs pos="71000">
              <a:schemeClr val="bg1"/>
            </a:gs>
            <a:gs pos="52000">
              <a:srgbClr val="00B050"/>
            </a:gs>
            <a:gs pos="30000">
              <a:srgbClr val="FFFF00"/>
            </a:gs>
            <a:gs pos="0">
              <a:srgbClr val="FF0000"/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010093" cy="331825"/>
          </a:xfrm>
          <a:prstGeom prst="rect">
            <a:avLst/>
          </a:prstGeom>
        </p:spPr>
        <p:txBody>
          <a:bodyPr vert="horz" lIns="64291" tIns="32146" rIns="64291" bIns="32146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27509" y="0"/>
            <a:ext cx="2010093" cy="331825"/>
          </a:xfrm>
          <a:prstGeom prst="rect">
            <a:avLst/>
          </a:prstGeom>
        </p:spPr>
        <p:txBody>
          <a:bodyPr vert="horz" lIns="64291" tIns="32146" rIns="64291" bIns="32146" rtlCol="0"/>
          <a:lstStyle>
            <a:lvl1pPr algn="r">
              <a:defRPr sz="800"/>
            </a:lvl1pPr>
          </a:lstStyle>
          <a:p>
            <a:fld id="{2BC6DED3-923A-4D96-AC40-E591D78804E6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6550" y="827088"/>
            <a:ext cx="3965575" cy="2232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4291" tIns="32146" rIns="64291" bIns="3214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3868" y="3182759"/>
            <a:ext cx="3710940" cy="2604075"/>
          </a:xfrm>
          <a:prstGeom prst="rect">
            <a:avLst/>
          </a:prstGeom>
        </p:spPr>
        <p:txBody>
          <a:bodyPr vert="horz" lIns="64291" tIns="32146" rIns="64291" bIns="3214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281701"/>
            <a:ext cx="2010093" cy="331824"/>
          </a:xfrm>
          <a:prstGeom prst="rect">
            <a:avLst/>
          </a:prstGeom>
        </p:spPr>
        <p:txBody>
          <a:bodyPr vert="horz" lIns="64291" tIns="32146" rIns="64291" bIns="32146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27509" y="6281701"/>
            <a:ext cx="2010093" cy="331824"/>
          </a:xfrm>
          <a:prstGeom prst="rect">
            <a:avLst/>
          </a:prstGeom>
        </p:spPr>
        <p:txBody>
          <a:bodyPr vert="horz" lIns="64291" tIns="32146" rIns="64291" bIns="32146" rtlCol="0" anchor="b"/>
          <a:lstStyle>
            <a:lvl1pPr algn="r">
              <a:defRPr sz="800"/>
            </a:lvl1pPr>
          </a:lstStyle>
          <a:p>
            <a:fld id="{468A4FA6-2AF8-4C18-9185-DCC7F6696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859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A4FA6-2AF8-4C18-9185-DCC7F6696CD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060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A4FA6-2AF8-4C18-9185-DCC7F6696CD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009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A4FA6-2AF8-4C18-9185-DCC7F6696CD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7031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A4FA6-2AF8-4C18-9185-DCC7F6696CD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0037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A4FA6-2AF8-4C18-9185-DCC7F6696CD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1022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A4FA6-2AF8-4C18-9185-DCC7F6696CD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3116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A4FA6-2AF8-4C18-9185-DCC7F6696CD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2125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A4FA6-2AF8-4C18-9185-DCC7F6696CD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1688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A4FA6-2AF8-4C18-9185-DCC7F6696CD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4673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A4FA6-2AF8-4C18-9185-DCC7F6696CD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004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A4FA6-2AF8-4C18-9185-DCC7F6696CD1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97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A4FA6-2AF8-4C18-9185-DCC7F6696CD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2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A4FA6-2AF8-4C18-9185-DCC7F6696CD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151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54EB96-7AAF-4857-88AD-BB7646264EB9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54EB96-7AAF-4857-88AD-BB7646264EB9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522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A4FA6-2AF8-4C18-9185-DCC7F6696CD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937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A4FA6-2AF8-4C18-9185-DCC7F6696CD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903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A4FA6-2AF8-4C18-9185-DCC7F6696CD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7692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A4FA6-2AF8-4C18-9185-DCC7F6696CD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94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6940-280E-420F-8D2A-B322D8547CD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43D1-A5AC-4EF8-8F10-9A0C4F31E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220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6940-280E-420F-8D2A-B322D8547CD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43D1-A5AC-4EF8-8F10-9A0C4F31E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19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6940-280E-420F-8D2A-B322D8547CD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43D1-A5AC-4EF8-8F10-9A0C4F31E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140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6940-280E-420F-8D2A-B322D8547CD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43D1-A5AC-4EF8-8F10-9A0C4F31E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01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6940-280E-420F-8D2A-B322D8547CD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43D1-A5AC-4EF8-8F10-9A0C4F31E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25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6940-280E-420F-8D2A-B322D8547CD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43D1-A5AC-4EF8-8F10-9A0C4F31E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36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6940-280E-420F-8D2A-B322D8547CD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43D1-A5AC-4EF8-8F10-9A0C4F31E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04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6940-280E-420F-8D2A-B322D8547CD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43D1-A5AC-4EF8-8F10-9A0C4F31E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55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6940-280E-420F-8D2A-B322D8547CD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43D1-A5AC-4EF8-8F10-9A0C4F31E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01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6940-280E-420F-8D2A-B322D8547CD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43D1-A5AC-4EF8-8F10-9A0C4F31E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70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6940-280E-420F-8D2A-B322D8547CD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43D1-A5AC-4EF8-8F10-9A0C4F31E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358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86940-280E-420F-8D2A-B322D8547CD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F43D1-A5AC-4EF8-8F10-9A0C4F31E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73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eve@whe-u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teve@whe-uk.co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297" y="1879548"/>
            <a:ext cx="11523405" cy="2387600"/>
          </a:xfrm>
        </p:spPr>
        <p:txBody>
          <a:bodyPr>
            <a:normAutofit fontScale="90000"/>
          </a:bodyPr>
          <a:lstStyle/>
          <a:p>
            <a:r>
              <a:rPr lang="en-GB" sz="4400" dirty="0"/>
              <a:t>Managing people in a changing world</a:t>
            </a:r>
            <a:br>
              <a:rPr lang="en-GB" sz="4400" dirty="0"/>
            </a:br>
            <a:br>
              <a:rPr lang="en-GB" sz="4400" dirty="0"/>
            </a:br>
            <a:r>
              <a:rPr lang="en-GB" sz="5300" dirty="0"/>
              <a:t>Improving productivity and managing culture</a:t>
            </a:r>
            <a:br>
              <a:rPr lang="en-GB" sz="5300" dirty="0"/>
            </a:br>
            <a:br>
              <a:rPr lang="en-GB" sz="5300" dirty="0"/>
            </a:br>
            <a:r>
              <a:rPr lang="en-GB" sz="5300" dirty="0"/>
              <a:t>- PACE at work -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480530-3CD3-4167-932D-09C4EBB24868}"/>
              </a:ext>
            </a:extLst>
          </p:cNvPr>
          <p:cNvSpPr txBox="1"/>
          <p:nvPr/>
        </p:nvSpPr>
        <p:spPr>
          <a:xfrm>
            <a:off x="3948616" y="5342021"/>
            <a:ext cx="42947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Steve Whiddett, working with the LGA</a:t>
            </a:r>
          </a:p>
          <a:p>
            <a:endParaRPr lang="en-GB" dirty="0"/>
          </a:p>
          <a:p>
            <a:r>
              <a:rPr lang="en-GB" dirty="0">
                <a:hlinkClick r:id="rId3"/>
              </a:rPr>
              <a:t>steve@whe-uk.com</a:t>
            </a:r>
            <a:r>
              <a:rPr lang="en-GB" dirty="0"/>
              <a:t>	07552 124244</a:t>
            </a:r>
          </a:p>
        </p:txBody>
      </p:sp>
    </p:spTree>
    <p:extLst>
      <p:ext uri="{BB962C8B-B14F-4D97-AF65-F5344CB8AC3E}">
        <p14:creationId xmlns:p14="http://schemas.microsoft.com/office/powerpoint/2010/main" val="727256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F91042D-3CA8-47F8-84E7-757BDCD853C8}"/>
              </a:ext>
            </a:extLst>
          </p:cNvPr>
          <p:cNvSpPr txBox="1"/>
          <p:nvPr/>
        </p:nvSpPr>
        <p:spPr>
          <a:xfrm>
            <a:off x="4338087" y="1450884"/>
            <a:ext cx="3551274" cy="3544319"/>
          </a:xfrm>
          <a:prstGeom prst="rect">
            <a:avLst/>
          </a:prstGeom>
          <a:noFill/>
        </p:spPr>
        <p:txBody>
          <a:bodyPr vert="horz" wrap="none" rtlCol="0">
            <a:prstTxWarp prst="textArchUp">
              <a:avLst>
                <a:gd name="adj" fmla="val 10849412"/>
              </a:avLst>
            </a:prstTxWarp>
            <a:spAutoFit/>
          </a:bodyPr>
          <a:lstStyle/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EXPECTATIONS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CD9453-FC4D-429F-A290-8C561F7B5C13}"/>
              </a:ext>
            </a:extLst>
          </p:cNvPr>
          <p:cNvSpPr txBox="1"/>
          <p:nvPr/>
        </p:nvSpPr>
        <p:spPr>
          <a:xfrm rot="17963254">
            <a:off x="4510534" y="1738009"/>
            <a:ext cx="3641660" cy="3816176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>
                <a:gd name="adj" fmla="val 2105696"/>
              </a:avLst>
            </a:prstTxWarp>
            <a:spAutoFit/>
          </a:bodyPr>
          <a:lstStyle/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PEOPLE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134266-EAF7-4343-B4CB-B98DC3A00B1B}"/>
              </a:ext>
            </a:extLst>
          </p:cNvPr>
          <p:cNvSpPr txBox="1"/>
          <p:nvPr/>
        </p:nvSpPr>
        <p:spPr>
          <a:xfrm rot="3561498">
            <a:off x="4002590" y="1738302"/>
            <a:ext cx="3838393" cy="3818407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>
                <a:gd name="adj" fmla="val 2255336"/>
              </a:avLst>
            </a:prstTxWarp>
            <a:spAutoFit/>
          </a:bodyPr>
          <a:lstStyle/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CONDITIONS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32ACB3-D713-4E98-9956-7EFF85E75E62}"/>
              </a:ext>
            </a:extLst>
          </p:cNvPr>
          <p:cNvSpPr>
            <a:spLocks noChangeAspect="1"/>
          </p:cNvSpPr>
          <p:nvPr/>
        </p:nvSpPr>
        <p:spPr>
          <a:xfrm>
            <a:off x="4165988" y="1236060"/>
            <a:ext cx="3880352" cy="3893407"/>
          </a:xfrm>
          <a:prstGeom prst="ellipse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CFF8483-04A1-458B-A716-1144B5BA8A76}"/>
              </a:ext>
            </a:extLst>
          </p:cNvPr>
          <p:cNvSpPr>
            <a:spLocks noChangeAspect="1"/>
          </p:cNvSpPr>
          <p:nvPr/>
        </p:nvSpPr>
        <p:spPr>
          <a:xfrm>
            <a:off x="3969208" y="1735181"/>
            <a:ext cx="3839903" cy="3863621"/>
          </a:xfrm>
          <a:prstGeom prst="ellipse">
            <a:avLst/>
          </a:prstGeom>
          <a:noFill/>
          <a:ln w="50800">
            <a:solidFill>
              <a:srgbClr val="00B05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7FC01F4-EA64-4B2E-AAE3-CD940918C646}"/>
              </a:ext>
            </a:extLst>
          </p:cNvPr>
          <p:cNvSpPr>
            <a:spLocks noChangeAspect="1"/>
          </p:cNvSpPr>
          <p:nvPr/>
        </p:nvSpPr>
        <p:spPr>
          <a:xfrm>
            <a:off x="4401511" y="1724843"/>
            <a:ext cx="3859698" cy="3873959"/>
          </a:xfrm>
          <a:prstGeom prst="ellipse">
            <a:avLst/>
          </a:prstGeom>
          <a:noFill/>
          <a:ln w="50800"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BF688D5-8302-4094-8BAA-79D4B59F3B13}"/>
              </a:ext>
            </a:extLst>
          </p:cNvPr>
          <p:cNvSpPr txBox="1"/>
          <p:nvPr/>
        </p:nvSpPr>
        <p:spPr>
          <a:xfrm>
            <a:off x="342910" y="457186"/>
            <a:ext cx="1126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PACE at work: </a:t>
            </a:r>
            <a:r>
              <a:rPr lang="en-GB" sz="4000" dirty="0"/>
              <a:t>managing productivity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09BEA55-E136-46A3-AA24-ED86D7B0F5FA}"/>
              </a:ext>
            </a:extLst>
          </p:cNvPr>
          <p:cNvSpPr txBox="1"/>
          <p:nvPr/>
        </p:nvSpPr>
        <p:spPr>
          <a:xfrm>
            <a:off x="4648443" y="5713957"/>
            <a:ext cx="2977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DAA600"/>
                </a:solidFill>
              </a:rPr>
              <a:t>Manage this relationship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B0BAC35-094B-425F-A877-69F35281455D}"/>
              </a:ext>
            </a:extLst>
          </p:cNvPr>
          <p:cNvCxnSpPr>
            <a:cxnSpLocks/>
          </p:cNvCxnSpPr>
          <p:nvPr/>
        </p:nvCxnSpPr>
        <p:spPr>
          <a:xfrm>
            <a:off x="6127186" y="4216241"/>
            <a:ext cx="0" cy="1159448"/>
          </a:xfrm>
          <a:prstGeom prst="straightConnector1">
            <a:avLst/>
          </a:prstGeom>
          <a:ln w="38100">
            <a:gradFill flip="none" rotWithShape="1">
              <a:gsLst>
                <a:gs pos="16000">
                  <a:schemeClr val="tx1"/>
                </a:gs>
                <a:gs pos="46000">
                  <a:schemeClr val="accent1">
                    <a:lumMod val="45000"/>
                    <a:lumOff val="55000"/>
                  </a:schemeClr>
                </a:gs>
                <a:gs pos="87000">
                  <a:srgbClr val="0070C0"/>
                </a:gs>
              </a:gsLst>
              <a:lin ang="540000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447181E-6D2C-4792-9D55-9B7974A94EF4}"/>
              </a:ext>
            </a:extLst>
          </p:cNvPr>
          <p:cNvCxnSpPr>
            <a:cxnSpLocks/>
          </p:cNvCxnSpPr>
          <p:nvPr/>
        </p:nvCxnSpPr>
        <p:spPr>
          <a:xfrm flipH="1" flipV="1">
            <a:off x="4398782" y="2770125"/>
            <a:ext cx="981556" cy="309959"/>
          </a:xfrm>
          <a:prstGeom prst="straightConnector1">
            <a:avLst/>
          </a:prstGeom>
          <a:ln w="38100">
            <a:gradFill>
              <a:gsLst>
                <a:gs pos="11000">
                  <a:schemeClr val="tx1"/>
                </a:gs>
                <a:gs pos="46000">
                  <a:schemeClr val="accent1">
                    <a:lumMod val="45000"/>
                    <a:lumOff val="55000"/>
                  </a:schemeClr>
                </a:gs>
                <a:gs pos="93000">
                  <a:srgbClr val="FF0000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1C954A13-1407-4A55-8FCA-685265A71120}"/>
              </a:ext>
            </a:extLst>
          </p:cNvPr>
          <p:cNvSpPr txBox="1"/>
          <p:nvPr/>
        </p:nvSpPr>
        <p:spPr>
          <a:xfrm>
            <a:off x="5262724" y="2745691"/>
            <a:ext cx="16676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Use positive outcomes and behaviours to manage performance</a:t>
            </a:r>
            <a:endParaRPr lang="en-US" b="1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A99162A-2A2C-4837-84D6-1C4F2E16499E}"/>
              </a:ext>
            </a:extLst>
          </p:cNvPr>
          <p:cNvCxnSpPr>
            <a:cxnSpLocks/>
          </p:cNvCxnSpPr>
          <p:nvPr/>
        </p:nvCxnSpPr>
        <p:spPr>
          <a:xfrm flipV="1">
            <a:off x="6811664" y="2780351"/>
            <a:ext cx="1038520" cy="299733"/>
          </a:xfrm>
          <a:prstGeom prst="straightConnector1">
            <a:avLst/>
          </a:prstGeom>
          <a:ln w="38100">
            <a:gradFill flip="none" rotWithShape="1">
              <a:gsLst>
                <a:gs pos="8000">
                  <a:schemeClr val="tx1"/>
                </a:gs>
                <a:gs pos="46000">
                  <a:schemeClr val="accent1">
                    <a:lumMod val="45000"/>
                    <a:lumOff val="55000"/>
                  </a:schemeClr>
                </a:gs>
                <a:gs pos="88000">
                  <a:srgbClr val="00B05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A74A693B-6232-4F2B-A28E-C367FBB1E243}"/>
              </a:ext>
            </a:extLst>
          </p:cNvPr>
          <p:cNvSpPr/>
          <p:nvPr/>
        </p:nvSpPr>
        <p:spPr>
          <a:xfrm>
            <a:off x="1565997" y="2228671"/>
            <a:ext cx="27086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00A4DE"/>
                </a:solidFill>
              </a:rPr>
              <a:t>Manage this relationship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12D1673-8925-459C-9E22-71FC421B53BA}"/>
              </a:ext>
            </a:extLst>
          </p:cNvPr>
          <p:cNvSpPr/>
          <p:nvPr/>
        </p:nvSpPr>
        <p:spPr>
          <a:xfrm>
            <a:off x="7952785" y="2228671"/>
            <a:ext cx="28761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DE70C9"/>
                </a:solidFill>
              </a:rPr>
              <a:t>Manage this relationship</a:t>
            </a:r>
          </a:p>
        </p:txBody>
      </p:sp>
    </p:spTree>
    <p:extLst>
      <p:ext uri="{BB962C8B-B14F-4D97-AF65-F5344CB8AC3E}">
        <p14:creationId xmlns:p14="http://schemas.microsoft.com/office/powerpoint/2010/main" val="118470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3" grpId="0"/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5">
            <a:extLst>
              <a:ext uri="{FF2B5EF4-FFF2-40B4-BE49-F238E27FC236}">
                <a16:creationId xmlns:a16="http://schemas.microsoft.com/office/drawing/2014/main" id="{7B6EC1C8-62C2-493E-93D5-E69405B32A36}"/>
              </a:ext>
            </a:extLst>
          </p:cNvPr>
          <p:cNvSpPr>
            <a:spLocks noChangeAspect="1"/>
          </p:cNvSpPr>
          <p:nvPr/>
        </p:nvSpPr>
        <p:spPr>
          <a:xfrm>
            <a:off x="4881676" y="2224290"/>
            <a:ext cx="3880352" cy="3894689"/>
          </a:xfrm>
          <a:prstGeom prst="ellipse">
            <a:avLst/>
          </a:prstGeom>
          <a:noFill/>
          <a:ln w="50800"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165988" y="1238771"/>
            <a:ext cx="3880352" cy="3893407"/>
          </a:xfrm>
          <a:prstGeom prst="ellipse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3387415" y="2243925"/>
            <a:ext cx="3870780" cy="3894689"/>
          </a:xfrm>
          <a:prstGeom prst="ellipse">
            <a:avLst/>
          </a:prstGeom>
          <a:noFill/>
          <a:ln w="50800">
            <a:solidFill>
              <a:srgbClr val="00B05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0BA25B-B6CA-4131-B093-BB79D6A32961}"/>
              </a:ext>
            </a:extLst>
          </p:cNvPr>
          <p:cNvSpPr txBox="1"/>
          <p:nvPr/>
        </p:nvSpPr>
        <p:spPr>
          <a:xfrm>
            <a:off x="342910" y="457186"/>
            <a:ext cx="1126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PACE at work: </a:t>
            </a:r>
            <a:r>
              <a:rPr lang="en-GB" sz="4000" dirty="0"/>
              <a:t>dealing with poor productivity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CD208D-43C1-4E07-BC4F-64A79178C764}"/>
              </a:ext>
            </a:extLst>
          </p:cNvPr>
          <p:cNvSpPr txBox="1"/>
          <p:nvPr/>
        </p:nvSpPr>
        <p:spPr>
          <a:xfrm>
            <a:off x="337154" y="1587114"/>
            <a:ext cx="3061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</a:t>
            </a:r>
            <a:r>
              <a:rPr lang="en-GB" sz="2400" baseline="30000" dirty="0"/>
              <a:t>st</a:t>
            </a:r>
            <a:r>
              <a:rPr lang="en-GB" sz="2400" dirty="0"/>
              <a:t> Is Capacity realistic?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7AC9FF-7F1A-4BD6-9F1C-B2A78E4EC577}"/>
              </a:ext>
            </a:extLst>
          </p:cNvPr>
          <p:cNvSpPr txBox="1"/>
          <p:nvPr/>
        </p:nvSpPr>
        <p:spPr>
          <a:xfrm>
            <a:off x="337153" y="2347711"/>
            <a:ext cx="255250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GB" sz="1600" b="1" dirty="0">
                <a:solidFill>
                  <a:srgbClr val="4562DB"/>
                </a:solidFill>
              </a:rPr>
              <a:t>Which Expectations are not being fulfilled?</a:t>
            </a:r>
          </a:p>
          <a:p>
            <a:pPr marL="228600" indent="-228600">
              <a:buAutoNum type="arabicPeriod"/>
            </a:pPr>
            <a:endParaRPr lang="en-GB" sz="1600" b="1" dirty="0">
              <a:solidFill>
                <a:srgbClr val="4562DB"/>
              </a:solidFill>
            </a:endParaRPr>
          </a:p>
          <a:p>
            <a:pPr marL="228600" indent="-228600">
              <a:buAutoNum type="arabicPeriod"/>
            </a:pPr>
            <a:r>
              <a:rPr lang="en-GB" sz="1600" b="1" dirty="0">
                <a:solidFill>
                  <a:srgbClr val="00B050"/>
                </a:solidFill>
              </a:rPr>
              <a:t>Do current Conditions support those </a:t>
            </a:r>
            <a:r>
              <a:rPr lang="en-GB" sz="1600" b="1" dirty="0">
                <a:solidFill>
                  <a:srgbClr val="4562DB"/>
                </a:solidFill>
              </a:rPr>
              <a:t>Expectations</a:t>
            </a:r>
            <a:r>
              <a:rPr lang="en-GB" sz="1600" b="1" dirty="0">
                <a:solidFill>
                  <a:srgbClr val="00B050"/>
                </a:solidFill>
              </a:rPr>
              <a:t>?</a:t>
            </a:r>
          </a:p>
          <a:p>
            <a:pPr marL="228600" indent="-228600">
              <a:buAutoNum type="arabicPeriod"/>
            </a:pPr>
            <a:endParaRPr lang="en-GB" sz="1600" b="1" dirty="0">
              <a:solidFill>
                <a:srgbClr val="00B050"/>
              </a:solidFill>
            </a:endParaRPr>
          </a:p>
          <a:p>
            <a:pPr marL="228600" indent="-228600">
              <a:buAutoNum type="arabicPeriod"/>
            </a:pPr>
            <a:r>
              <a:rPr lang="en-GB" sz="1600" b="1" dirty="0">
                <a:solidFill>
                  <a:srgbClr val="00A4DE"/>
                </a:solidFill>
              </a:rPr>
              <a:t>Do </a:t>
            </a:r>
            <a:r>
              <a:rPr lang="en-GB" sz="1600" b="1" dirty="0">
                <a:solidFill>
                  <a:srgbClr val="00B050"/>
                </a:solidFill>
              </a:rPr>
              <a:t>Conditions</a:t>
            </a:r>
            <a:r>
              <a:rPr lang="en-GB" sz="1600" b="1" dirty="0">
                <a:solidFill>
                  <a:srgbClr val="00A4DE"/>
                </a:solidFill>
              </a:rPr>
              <a:t> and/or </a:t>
            </a:r>
            <a:r>
              <a:rPr lang="en-GB" sz="1600" b="1" dirty="0">
                <a:solidFill>
                  <a:srgbClr val="4562DB"/>
                </a:solidFill>
              </a:rPr>
              <a:t>Expectations</a:t>
            </a:r>
            <a:r>
              <a:rPr lang="en-GB" sz="1600" b="1" dirty="0">
                <a:solidFill>
                  <a:srgbClr val="00A4DE"/>
                </a:solidFill>
              </a:rPr>
              <a:t> need amending?</a:t>
            </a:r>
          </a:p>
          <a:p>
            <a:pPr marL="228600" indent="-228600">
              <a:buAutoNum type="arabicPeriod"/>
            </a:pPr>
            <a:endParaRPr lang="en-GB" sz="1600" b="1" dirty="0">
              <a:solidFill>
                <a:srgbClr val="00A4DE"/>
              </a:solidFill>
            </a:endParaRPr>
          </a:p>
          <a:p>
            <a:pPr marL="228600" indent="-228600">
              <a:buAutoNum type="arabicPeriod"/>
            </a:pPr>
            <a:r>
              <a:rPr lang="en-GB" sz="1600" b="1" dirty="0"/>
              <a:t>Are expected OUTCOMES and BEHAVIOURS realistic?</a:t>
            </a:r>
          </a:p>
          <a:p>
            <a:pPr marL="228600" indent="-228600">
              <a:buAutoNum type="arabicPeriod"/>
            </a:pPr>
            <a:endParaRPr lang="en-GB" sz="1600" b="1" dirty="0"/>
          </a:p>
          <a:p>
            <a:pPr marL="228600" indent="-228600">
              <a:buAutoNum type="arabicPeriod"/>
            </a:pPr>
            <a:endParaRPr lang="en-GB" sz="16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053623-D063-4291-9569-8D0AEE7B4510}"/>
              </a:ext>
            </a:extLst>
          </p:cNvPr>
          <p:cNvSpPr txBox="1"/>
          <p:nvPr/>
        </p:nvSpPr>
        <p:spPr>
          <a:xfrm>
            <a:off x="3789944" y="1888774"/>
            <a:ext cx="388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00A4DE"/>
                </a:solidFill>
              </a:rPr>
              <a:t>3</a:t>
            </a:r>
            <a:endParaRPr lang="en-US" sz="4800" b="1" dirty="0">
              <a:solidFill>
                <a:srgbClr val="00A4DE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5891CD-4AB4-41BC-B6E9-81D3D18A327A}"/>
              </a:ext>
            </a:extLst>
          </p:cNvPr>
          <p:cNvSpPr txBox="1"/>
          <p:nvPr/>
        </p:nvSpPr>
        <p:spPr>
          <a:xfrm>
            <a:off x="5623412" y="1443426"/>
            <a:ext cx="265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4562DB"/>
                </a:solidFill>
              </a:rPr>
              <a:t>1</a:t>
            </a:r>
            <a:endParaRPr lang="en-US" sz="4800" b="1" dirty="0">
              <a:solidFill>
                <a:srgbClr val="4562DB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235CA0-A0A1-45E9-8489-79253AF12F72}"/>
              </a:ext>
            </a:extLst>
          </p:cNvPr>
          <p:cNvSpPr txBox="1"/>
          <p:nvPr/>
        </p:nvSpPr>
        <p:spPr>
          <a:xfrm>
            <a:off x="3953233" y="4453247"/>
            <a:ext cx="216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00B050"/>
                </a:solidFill>
              </a:rPr>
              <a:t>2</a:t>
            </a:r>
            <a:endParaRPr lang="en-US" sz="4800" b="1" dirty="0">
              <a:solidFill>
                <a:srgbClr val="00B05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2DDB8E-0F28-4FA4-A785-50C7F5C735AB}"/>
              </a:ext>
            </a:extLst>
          </p:cNvPr>
          <p:cNvSpPr txBox="1"/>
          <p:nvPr/>
        </p:nvSpPr>
        <p:spPr>
          <a:xfrm>
            <a:off x="5969539" y="3534243"/>
            <a:ext cx="240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4</a:t>
            </a:r>
            <a:endParaRPr lang="en-US" sz="48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1DAD28B-9105-4E1F-B26F-E602345A61E8}"/>
              </a:ext>
            </a:extLst>
          </p:cNvPr>
          <p:cNvSpPr txBox="1"/>
          <p:nvPr/>
        </p:nvSpPr>
        <p:spPr>
          <a:xfrm>
            <a:off x="9394323" y="2682894"/>
            <a:ext cx="24039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5"/>
            </a:pPr>
            <a:r>
              <a:rPr lang="en-GB" sz="1600" b="1" dirty="0">
                <a:solidFill>
                  <a:srgbClr val="FF0000"/>
                </a:solidFill>
              </a:rPr>
              <a:t>Do we have enough of the Talents needed to produce </a:t>
            </a:r>
            <a:r>
              <a:rPr lang="en-GB" sz="1600" b="1" dirty="0"/>
              <a:t>necessary OUTCOMES and BEHAVIOURS </a:t>
            </a:r>
            <a:r>
              <a:rPr lang="en-GB" sz="1600" b="1" dirty="0">
                <a:solidFill>
                  <a:srgbClr val="FF0000"/>
                </a:solidFill>
              </a:rPr>
              <a:t>in this situation?</a:t>
            </a:r>
          </a:p>
          <a:p>
            <a:pPr marL="228600" indent="-228600">
              <a:buFont typeface="+mj-lt"/>
              <a:buAutoNum type="arabicPeriod" startAt="5"/>
            </a:pPr>
            <a:endParaRPr lang="en-GB" sz="1600" b="1" dirty="0">
              <a:solidFill>
                <a:srgbClr val="DE70C9"/>
              </a:solidFill>
            </a:endParaRPr>
          </a:p>
          <a:p>
            <a:pPr marL="228600" indent="-228600">
              <a:buFont typeface="+mj-lt"/>
              <a:buAutoNum type="arabicPeriod" startAt="5"/>
            </a:pPr>
            <a:endParaRPr lang="en-GB" sz="1600" b="1" dirty="0">
              <a:solidFill>
                <a:srgbClr val="DE70C9"/>
              </a:solidFill>
            </a:endParaRPr>
          </a:p>
          <a:p>
            <a:pPr marL="228600" indent="-228600">
              <a:buFont typeface="+mj-lt"/>
              <a:buAutoNum type="arabicPeriod" startAt="5"/>
            </a:pPr>
            <a:endParaRPr lang="en-GB" sz="1600" b="1" dirty="0">
              <a:solidFill>
                <a:srgbClr val="00B050"/>
              </a:solidFill>
            </a:endParaRPr>
          </a:p>
          <a:p>
            <a:r>
              <a:rPr lang="en-GB" sz="1600" b="1" dirty="0"/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504003-5F47-48F7-9ED3-9F2B4AE87A1F}"/>
              </a:ext>
            </a:extLst>
          </p:cNvPr>
          <p:cNvSpPr txBox="1"/>
          <p:nvPr/>
        </p:nvSpPr>
        <p:spPr>
          <a:xfrm>
            <a:off x="8935766" y="1516714"/>
            <a:ext cx="29671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2</a:t>
            </a:r>
            <a:r>
              <a:rPr lang="en-GB" sz="2400" baseline="30000" dirty="0"/>
              <a:t>nd</a:t>
            </a:r>
            <a:r>
              <a:rPr lang="en-GB" sz="2400" dirty="0"/>
              <a:t> Are people matched to Capacity?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C6E975F-BF84-459B-91D4-101B8DDD4F8A}"/>
              </a:ext>
            </a:extLst>
          </p:cNvPr>
          <p:cNvSpPr txBox="1"/>
          <p:nvPr/>
        </p:nvSpPr>
        <p:spPr>
          <a:xfrm>
            <a:off x="7877669" y="4581607"/>
            <a:ext cx="1570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</a:rPr>
              <a:t>5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54F2EF0-6701-488E-8F53-55A355D995D7}"/>
              </a:ext>
            </a:extLst>
          </p:cNvPr>
          <p:cNvCxnSpPr>
            <a:cxnSpLocks/>
          </p:cNvCxnSpPr>
          <p:nvPr/>
        </p:nvCxnSpPr>
        <p:spPr>
          <a:xfrm flipH="1" flipV="1">
            <a:off x="3953233" y="2565694"/>
            <a:ext cx="85799" cy="1871601"/>
          </a:xfrm>
          <a:prstGeom prst="straightConnector1">
            <a:avLst/>
          </a:prstGeom>
          <a:ln w="38100">
            <a:gradFill>
              <a:gsLst>
                <a:gs pos="10000">
                  <a:srgbClr val="00B050"/>
                </a:gs>
                <a:gs pos="46000">
                  <a:schemeClr val="accent1">
                    <a:lumMod val="45000"/>
                    <a:lumOff val="55000"/>
                  </a:schemeClr>
                </a:gs>
                <a:gs pos="89000">
                  <a:srgbClr val="00B0F0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8038214-8F15-440C-A728-6B0F6D8F6FD7}"/>
              </a:ext>
            </a:extLst>
          </p:cNvPr>
          <p:cNvCxnSpPr>
            <a:cxnSpLocks/>
          </p:cNvCxnSpPr>
          <p:nvPr/>
        </p:nvCxnSpPr>
        <p:spPr>
          <a:xfrm>
            <a:off x="4178044" y="2517569"/>
            <a:ext cx="1710772" cy="1217879"/>
          </a:xfrm>
          <a:prstGeom prst="straightConnector1">
            <a:avLst/>
          </a:prstGeom>
          <a:ln w="38100">
            <a:gradFill flip="none" rotWithShape="1">
              <a:gsLst>
                <a:gs pos="4000">
                  <a:srgbClr val="00B0F0"/>
                </a:gs>
                <a:gs pos="48000">
                  <a:schemeClr val="accent1">
                    <a:lumMod val="45000"/>
                    <a:lumOff val="55000"/>
                  </a:schemeClr>
                </a:gs>
                <a:gs pos="93000">
                  <a:schemeClr val="tx1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43693BC-AEEE-4E42-BA23-724630CC591C}"/>
              </a:ext>
            </a:extLst>
          </p:cNvPr>
          <p:cNvCxnSpPr>
            <a:cxnSpLocks/>
          </p:cNvCxnSpPr>
          <p:nvPr/>
        </p:nvCxnSpPr>
        <p:spPr>
          <a:xfrm flipH="1">
            <a:off x="4163920" y="2069768"/>
            <a:ext cx="1372539" cy="2511839"/>
          </a:xfrm>
          <a:prstGeom prst="straightConnector1">
            <a:avLst/>
          </a:prstGeom>
          <a:ln w="381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">
                  <a:srgbClr val="0070C0"/>
                </a:gs>
                <a:gs pos="46000">
                  <a:schemeClr val="accent1">
                    <a:lumMod val="45000"/>
                    <a:lumOff val="55000"/>
                  </a:schemeClr>
                </a:gs>
                <a:gs pos="98000">
                  <a:srgbClr val="00B050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D4F491B-3B68-440E-9F0C-51A4FB3001CB}"/>
              </a:ext>
            </a:extLst>
          </p:cNvPr>
          <p:cNvCxnSpPr>
            <a:cxnSpLocks/>
          </p:cNvCxnSpPr>
          <p:nvPr/>
        </p:nvCxnSpPr>
        <p:spPr>
          <a:xfrm>
            <a:off x="6300540" y="3978234"/>
            <a:ext cx="1319162" cy="950026"/>
          </a:xfrm>
          <a:prstGeom prst="straightConnector1">
            <a:avLst/>
          </a:prstGeom>
          <a:ln w="38100">
            <a:gradFill>
              <a:gsLst>
                <a:gs pos="11000">
                  <a:schemeClr val="tx1"/>
                </a:gs>
                <a:gs pos="46000">
                  <a:schemeClr val="accent1">
                    <a:lumMod val="45000"/>
                    <a:lumOff val="55000"/>
                  </a:schemeClr>
                </a:gs>
                <a:gs pos="90000">
                  <a:srgbClr val="FF0000"/>
                </a:gs>
              </a:gsLst>
              <a:lin ang="5400000" scaled="1"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41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5">
            <a:extLst>
              <a:ext uri="{FF2B5EF4-FFF2-40B4-BE49-F238E27FC236}">
                <a16:creationId xmlns:a16="http://schemas.microsoft.com/office/drawing/2014/main" id="{7B6EC1C8-62C2-493E-93D5-E69405B32A36}"/>
              </a:ext>
            </a:extLst>
          </p:cNvPr>
          <p:cNvSpPr>
            <a:spLocks noChangeAspect="1"/>
          </p:cNvSpPr>
          <p:nvPr/>
        </p:nvSpPr>
        <p:spPr>
          <a:xfrm>
            <a:off x="4881676" y="2224290"/>
            <a:ext cx="3880352" cy="3894689"/>
          </a:xfrm>
          <a:prstGeom prst="ellipse">
            <a:avLst/>
          </a:prstGeom>
          <a:noFill/>
          <a:ln w="50800"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165988" y="1238771"/>
            <a:ext cx="3880352" cy="3893407"/>
          </a:xfrm>
          <a:prstGeom prst="ellipse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3387415" y="2243925"/>
            <a:ext cx="3870780" cy="3894689"/>
          </a:xfrm>
          <a:prstGeom prst="ellipse">
            <a:avLst/>
          </a:prstGeom>
          <a:noFill/>
          <a:ln w="50800">
            <a:solidFill>
              <a:srgbClr val="00B05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BD4A20-576E-46A2-BD37-9F7593836B65}"/>
              </a:ext>
            </a:extLst>
          </p:cNvPr>
          <p:cNvSpPr txBox="1"/>
          <p:nvPr/>
        </p:nvSpPr>
        <p:spPr>
          <a:xfrm>
            <a:off x="342910" y="457186"/>
            <a:ext cx="1126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PACE at work: </a:t>
            </a:r>
            <a:r>
              <a:rPr lang="en-GB" sz="4000" dirty="0"/>
              <a:t>dealing with problems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665664-D8CF-4927-B33F-CC64E8DEFD8A}"/>
              </a:ext>
            </a:extLst>
          </p:cNvPr>
          <p:cNvSpPr txBox="1"/>
          <p:nvPr/>
        </p:nvSpPr>
        <p:spPr>
          <a:xfrm>
            <a:off x="342910" y="1533668"/>
            <a:ext cx="32473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Problems are usually seen in productivity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6CD5B4-C242-4D99-8F63-D223655ED0D1}"/>
              </a:ext>
            </a:extLst>
          </p:cNvPr>
          <p:cNvSpPr txBox="1"/>
          <p:nvPr/>
        </p:nvSpPr>
        <p:spPr>
          <a:xfrm>
            <a:off x="313982" y="1488476"/>
            <a:ext cx="244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Some </a:t>
            </a:r>
            <a:r>
              <a:rPr lang="en-GB" sz="1600" b="1" dirty="0">
                <a:solidFill>
                  <a:srgbClr val="4562DB"/>
                </a:solidFill>
              </a:rPr>
              <a:t>Expectations</a:t>
            </a:r>
            <a:r>
              <a:rPr lang="en-GB" sz="1600" b="1" dirty="0"/>
              <a:t> not being delivered and some </a:t>
            </a:r>
            <a:r>
              <a:rPr lang="en-GB" sz="1600" b="1" dirty="0">
                <a:solidFill>
                  <a:srgbClr val="00B050"/>
                </a:solidFill>
              </a:rPr>
              <a:t>Resources</a:t>
            </a:r>
            <a:r>
              <a:rPr lang="en-GB" sz="1600" b="1" dirty="0"/>
              <a:t> not being used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A52B7B-BA1A-44CC-93BB-633EB61CA6B1}"/>
              </a:ext>
            </a:extLst>
          </p:cNvPr>
          <p:cNvSpPr txBox="1"/>
          <p:nvPr/>
        </p:nvSpPr>
        <p:spPr>
          <a:xfrm>
            <a:off x="5898754" y="1321456"/>
            <a:ext cx="240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4562DB"/>
                </a:solidFill>
              </a:rPr>
              <a:t>1</a:t>
            </a:r>
            <a:endParaRPr lang="en-US" sz="4800" b="1" dirty="0">
              <a:solidFill>
                <a:srgbClr val="4562DB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9063BB9-37D9-474C-9AA9-39B8BE62B2B4}"/>
              </a:ext>
            </a:extLst>
          </p:cNvPr>
          <p:cNvCxnSpPr>
            <a:cxnSpLocks/>
          </p:cNvCxnSpPr>
          <p:nvPr/>
        </p:nvCxnSpPr>
        <p:spPr>
          <a:xfrm>
            <a:off x="6355675" y="4090737"/>
            <a:ext cx="1412284" cy="837398"/>
          </a:xfrm>
          <a:prstGeom prst="straightConnector1">
            <a:avLst/>
          </a:prstGeom>
          <a:ln w="38100">
            <a:gradFill>
              <a:gsLst>
                <a:gs pos="11000">
                  <a:schemeClr val="tx1"/>
                </a:gs>
                <a:gs pos="46000">
                  <a:schemeClr val="accent1">
                    <a:lumMod val="45000"/>
                    <a:lumOff val="55000"/>
                  </a:schemeClr>
                </a:gs>
                <a:gs pos="90000">
                  <a:srgbClr val="FF0000"/>
                </a:gs>
              </a:gsLst>
              <a:lin ang="5400000" scaled="1"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A5CD370-BE95-4CBF-BD25-18CC01503D9F}"/>
              </a:ext>
            </a:extLst>
          </p:cNvPr>
          <p:cNvCxnSpPr>
            <a:cxnSpLocks/>
          </p:cNvCxnSpPr>
          <p:nvPr/>
        </p:nvCxnSpPr>
        <p:spPr>
          <a:xfrm flipV="1">
            <a:off x="4229182" y="1936939"/>
            <a:ext cx="1607145" cy="2663937"/>
          </a:xfrm>
          <a:prstGeom prst="straightConnector1">
            <a:avLst/>
          </a:prstGeom>
          <a:ln w="38100">
            <a:gradFill>
              <a:gsLst>
                <a:gs pos="11000">
                  <a:srgbClr val="00B050"/>
                </a:gs>
                <a:gs pos="46000">
                  <a:schemeClr val="accent1">
                    <a:lumMod val="45000"/>
                    <a:lumOff val="55000"/>
                  </a:schemeClr>
                </a:gs>
                <a:gs pos="90000">
                  <a:srgbClr val="4562DB"/>
                </a:gs>
              </a:gsLst>
              <a:lin ang="5400000" scaled="1"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phic 17" descr="Sad Face with No Fill">
            <a:extLst>
              <a:ext uri="{FF2B5EF4-FFF2-40B4-BE49-F238E27FC236}">
                <a16:creationId xmlns:a16="http://schemas.microsoft.com/office/drawing/2014/main" id="{8D6927F3-69CD-4E6F-BF36-58D4574CE3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60922" y="2217291"/>
            <a:ext cx="914400" cy="914400"/>
          </a:xfrm>
          <a:prstGeom prst="rect">
            <a:avLst/>
          </a:prstGeom>
        </p:spPr>
      </p:pic>
      <p:pic>
        <p:nvPicPr>
          <p:cNvPr id="19" name="Graphic 18" descr="Sad Face with No Fill">
            <a:extLst>
              <a:ext uri="{FF2B5EF4-FFF2-40B4-BE49-F238E27FC236}">
                <a16:creationId xmlns:a16="http://schemas.microsoft.com/office/drawing/2014/main" id="{B0ACB43A-D221-486C-94C7-CD6575E508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70832" y="2619843"/>
            <a:ext cx="914400" cy="914400"/>
          </a:xfrm>
          <a:prstGeom prst="rect">
            <a:avLst/>
          </a:prstGeom>
        </p:spPr>
      </p:pic>
      <p:pic>
        <p:nvPicPr>
          <p:cNvPr id="20" name="Graphic 19" descr="Sad Face with No Fill">
            <a:extLst>
              <a:ext uri="{FF2B5EF4-FFF2-40B4-BE49-F238E27FC236}">
                <a16:creationId xmlns:a16="http://schemas.microsoft.com/office/drawing/2014/main" id="{F8806FEE-F329-4714-A5FE-7DB795C9503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32713" y="5079344"/>
            <a:ext cx="914400" cy="914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4FC13B08-D335-46A1-81DF-39E4B301804F}"/>
              </a:ext>
            </a:extLst>
          </p:cNvPr>
          <p:cNvSpPr txBox="1"/>
          <p:nvPr/>
        </p:nvSpPr>
        <p:spPr>
          <a:xfrm>
            <a:off x="3789944" y="1888774"/>
            <a:ext cx="388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00A4DE"/>
                </a:solidFill>
              </a:rPr>
              <a:t>3</a:t>
            </a:r>
            <a:endParaRPr lang="en-US" sz="4800" b="1" dirty="0">
              <a:solidFill>
                <a:srgbClr val="00A4DE"/>
              </a:solidFill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BB29FF8-4471-43AC-A895-5426B31340E5}"/>
              </a:ext>
            </a:extLst>
          </p:cNvPr>
          <p:cNvCxnSpPr>
            <a:cxnSpLocks/>
          </p:cNvCxnSpPr>
          <p:nvPr/>
        </p:nvCxnSpPr>
        <p:spPr>
          <a:xfrm flipH="1" flipV="1">
            <a:off x="3953233" y="2565694"/>
            <a:ext cx="85799" cy="1871601"/>
          </a:xfrm>
          <a:prstGeom prst="straightConnector1">
            <a:avLst/>
          </a:prstGeom>
          <a:ln w="38100">
            <a:gradFill>
              <a:gsLst>
                <a:gs pos="10000">
                  <a:srgbClr val="00B050"/>
                </a:gs>
                <a:gs pos="46000">
                  <a:schemeClr val="accent1">
                    <a:lumMod val="45000"/>
                    <a:lumOff val="55000"/>
                  </a:schemeClr>
                </a:gs>
                <a:gs pos="89000">
                  <a:srgbClr val="00B0F0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DF94FDE-19CA-47E9-B661-0317AB5DC637}"/>
              </a:ext>
            </a:extLst>
          </p:cNvPr>
          <p:cNvSpPr txBox="1"/>
          <p:nvPr/>
        </p:nvSpPr>
        <p:spPr>
          <a:xfrm>
            <a:off x="3953233" y="4453247"/>
            <a:ext cx="216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00B050"/>
                </a:solidFill>
              </a:rPr>
              <a:t>2</a:t>
            </a:r>
            <a:endParaRPr lang="en-US" sz="4800" b="1" dirty="0">
              <a:solidFill>
                <a:srgbClr val="00B05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03FFA70-3D2D-4A8A-9A4A-F7E863302376}"/>
              </a:ext>
            </a:extLst>
          </p:cNvPr>
          <p:cNvSpPr txBox="1"/>
          <p:nvPr/>
        </p:nvSpPr>
        <p:spPr>
          <a:xfrm>
            <a:off x="5969539" y="3534243"/>
            <a:ext cx="240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4</a:t>
            </a:r>
            <a:endParaRPr lang="en-US" sz="48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46C5B3B-64C9-485D-96AD-33B81499586F}"/>
              </a:ext>
            </a:extLst>
          </p:cNvPr>
          <p:cNvSpPr txBox="1"/>
          <p:nvPr/>
        </p:nvSpPr>
        <p:spPr>
          <a:xfrm>
            <a:off x="7877669" y="4581607"/>
            <a:ext cx="1570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</a:rPr>
              <a:t>5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6202600-99ED-4C51-9BDA-D987BEC427AD}"/>
              </a:ext>
            </a:extLst>
          </p:cNvPr>
          <p:cNvSpPr/>
          <p:nvPr/>
        </p:nvSpPr>
        <p:spPr>
          <a:xfrm>
            <a:off x="342910" y="2404649"/>
            <a:ext cx="28731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/>
              <a:t>Ensure</a:t>
            </a:r>
            <a:r>
              <a:rPr lang="en-GB" sz="1600" b="1" dirty="0">
                <a:solidFill>
                  <a:srgbClr val="4562DB"/>
                </a:solidFill>
              </a:rPr>
              <a:t> Expectations </a:t>
            </a:r>
            <a:r>
              <a:rPr lang="en-GB" sz="1600" b="1" dirty="0"/>
              <a:t>and</a:t>
            </a:r>
            <a:r>
              <a:rPr lang="en-GB" sz="1600" b="1" dirty="0">
                <a:solidFill>
                  <a:srgbClr val="4562DB"/>
                </a:solidFill>
              </a:rPr>
              <a:t> </a:t>
            </a:r>
            <a:r>
              <a:rPr lang="en-GB" sz="1600" b="1" dirty="0">
                <a:solidFill>
                  <a:srgbClr val="00B050"/>
                </a:solidFill>
              </a:rPr>
              <a:t>Conditions</a:t>
            </a:r>
            <a:r>
              <a:rPr lang="en-GB" sz="1600" b="1" dirty="0"/>
              <a:t> support each other</a:t>
            </a:r>
          </a:p>
          <a:p>
            <a:endParaRPr lang="en-GB" sz="1600" b="1" dirty="0"/>
          </a:p>
          <a:p>
            <a:r>
              <a:rPr lang="en-GB" sz="1600" b="1" dirty="0">
                <a:solidFill>
                  <a:srgbClr val="00A4DE"/>
                </a:solidFill>
              </a:rPr>
              <a:t>Amend </a:t>
            </a:r>
            <a:r>
              <a:rPr lang="en-GB" sz="1600" b="1" dirty="0">
                <a:solidFill>
                  <a:srgbClr val="4562DB"/>
                </a:solidFill>
              </a:rPr>
              <a:t>Expectations</a:t>
            </a:r>
            <a:r>
              <a:rPr lang="en-GB" sz="1600" b="1" dirty="0">
                <a:solidFill>
                  <a:srgbClr val="00A4DE"/>
                </a:solidFill>
              </a:rPr>
              <a:t> and/or </a:t>
            </a:r>
            <a:r>
              <a:rPr lang="en-GB" sz="1600" b="1" dirty="0">
                <a:solidFill>
                  <a:srgbClr val="00B050"/>
                </a:solidFill>
              </a:rPr>
              <a:t>Conditions</a:t>
            </a:r>
            <a:r>
              <a:rPr lang="en-GB" sz="1600" b="1" dirty="0">
                <a:solidFill>
                  <a:srgbClr val="00A4DE"/>
                </a:solidFill>
              </a:rPr>
              <a:t> if necessary</a:t>
            </a:r>
          </a:p>
        </p:txBody>
      </p:sp>
      <p:pic>
        <p:nvPicPr>
          <p:cNvPr id="33" name="Graphic 32" descr="Sad Face with No Fill">
            <a:extLst>
              <a:ext uri="{FF2B5EF4-FFF2-40B4-BE49-F238E27FC236}">
                <a16:creationId xmlns:a16="http://schemas.microsoft.com/office/drawing/2014/main" id="{52569134-5610-4866-8A7C-196AB0D22EC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146171" y="2950797"/>
            <a:ext cx="914400" cy="91440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D0950C87-E052-40B2-BB0A-CB2D271C0ECF}"/>
              </a:ext>
            </a:extLst>
          </p:cNvPr>
          <p:cNvSpPr/>
          <p:nvPr/>
        </p:nvSpPr>
        <p:spPr>
          <a:xfrm>
            <a:off x="341268" y="3879650"/>
            <a:ext cx="28731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/>
              <a:t>If the problem persists</a:t>
            </a:r>
          </a:p>
          <a:p>
            <a:endParaRPr lang="en-GB" sz="1600" b="1" dirty="0"/>
          </a:p>
          <a:p>
            <a:r>
              <a:rPr lang="en-GB" sz="1600" b="1" dirty="0"/>
              <a:t>Identify missing Outputs and Behaviours and acquire/develop </a:t>
            </a:r>
            <a:r>
              <a:rPr lang="en-GB" sz="1600" b="1" dirty="0">
                <a:solidFill>
                  <a:srgbClr val="FF0000"/>
                </a:solidFill>
              </a:rPr>
              <a:t>Talents </a:t>
            </a:r>
            <a:r>
              <a:rPr lang="en-GB" sz="1600" b="1" dirty="0"/>
              <a:t>to match needs of</a:t>
            </a:r>
            <a:r>
              <a:rPr lang="en-GB" sz="1600" b="1" dirty="0">
                <a:solidFill>
                  <a:srgbClr val="00B050"/>
                </a:solidFill>
              </a:rPr>
              <a:t> </a:t>
            </a:r>
            <a:r>
              <a:rPr lang="en-GB" sz="1600" b="1" dirty="0"/>
              <a:t>Capacity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D485A7F-4FBE-4F3B-906A-06CD62443D9C}"/>
              </a:ext>
            </a:extLst>
          </p:cNvPr>
          <p:cNvCxnSpPr>
            <a:cxnSpLocks/>
          </p:cNvCxnSpPr>
          <p:nvPr/>
        </p:nvCxnSpPr>
        <p:spPr>
          <a:xfrm>
            <a:off x="4476997" y="2826327"/>
            <a:ext cx="1411819" cy="909121"/>
          </a:xfrm>
          <a:prstGeom prst="straightConnector1">
            <a:avLst/>
          </a:prstGeom>
          <a:ln w="38100">
            <a:gradFill flip="none" rotWithShape="1">
              <a:gsLst>
                <a:gs pos="4000">
                  <a:srgbClr val="00B0F0"/>
                </a:gs>
                <a:gs pos="48000">
                  <a:schemeClr val="accent1">
                    <a:lumMod val="45000"/>
                    <a:lumOff val="55000"/>
                  </a:schemeClr>
                </a:gs>
                <a:gs pos="93000">
                  <a:schemeClr val="tx1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3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0.02213 0.05093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7" y="2546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1.11111E-6 L 0.03021 -0.04444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0" y="-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500"/>
                            </p:stCondLst>
                            <p:childTnLst>
                              <p:par>
                                <p:cTn id="104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0"/>
                            </p:stCondLst>
                            <p:childTnLst>
                              <p:par>
                                <p:cTn id="12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1.85185E-6 L -0.0668 -0.05254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46" y="-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" grpId="0" animBg="1"/>
      <p:bldP spid="5" grpId="0" animBg="1"/>
      <p:bldP spid="7" grpId="0"/>
      <p:bldP spid="7" grpId="1"/>
      <p:bldP spid="8" grpId="0"/>
      <p:bldP spid="12" grpId="0"/>
      <p:bldP spid="12" grpId="1"/>
      <p:bldP spid="22" grpId="0"/>
      <p:bldP spid="22" grpId="1"/>
      <p:bldP spid="24" grpId="0"/>
      <p:bldP spid="24" grpId="1"/>
      <p:bldP spid="27" grpId="0"/>
      <p:bldP spid="27" grpId="1"/>
      <p:bldP spid="29" grpId="0"/>
      <p:bldP spid="29" grpId="1"/>
      <p:bldP spid="32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5">
            <a:extLst>
              <a:ext uri="{FF2B5EF4-FFF2-40B4-BE49-F238E27FC236}">
                <a16:creationId xmlns:a16="http://schemas.microsoft.com/office/drawing/2014/main" id="{7B6EC1C8-62C2-493E-93D5-E69405B32A36}"/>
              </a:ext>
            </a:extLst>
          </p:cNvPr>
          <p:cNvSpPr>
            <a:spLocks noChangeAspect="1"/>
          </p:cNvSpPr>
          <p:nvPr/>
        </p:nvSpPr>
        <p:spPr>
          <a:xfrm>
            <a:off x="3938660" y="2038189"/>
            <a:ext cx="3880352" cy="3894689"/>
          </a:xfrm>
          <a:prstGeom prst="ellipse">
            <a:avLst/>
          </a:prstGeom>
          <a:noFill/>
          <a:ln w="50800"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3938660" y="1207192"/>
            <a:ext cx="3880352" cy="3893407"/>
          </a:xfrm>
          <a:prstGeom prst="ellipse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3692537" y="2099055"/>
            <a:ext cx="3870780" cy="3894689"/>
          </a:xfrm>
          <a:prstGeom prst="ellipse">
            <a:avLst/>
          </a:prstGeom>
          <a:noFill/>
          <a:ln w="50800">
            <a:solidFill>
              <a:srgbClr val="00B05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BD4A20-576E-46A2-BD37-9F7593836B65}"/>
              </a:ext>
            </a:extLst>
          </p:cNvPr>
          <p:cNvSpPr txBox="1"/>
          <p:nvPr/>
        </p:nvSpPr>
        <p:spPr>
          <a:xfrm>
            <a:off x="342910" y="457186"/>
            <a:ext cx="1126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PACE at work: </a:t>
            </a:r>
            <a:r>
              <a:rPr lang="en-GB" sz="4000" dirty="0"/>
              <a:t>dealing with problems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DAF72F3-FA4F-4FDE-BC21-6888935E2B65}"/>
              </a:ext>
            </a:extLst>
          </p:cNvPr>
          <p:cNvCxnSpPr>
            <a:cxnSpLocks/>
          </p:cNvCxnSpPr>
          <p:nvPr/>
        </p:nvCxnSpPr>
        <p:spPr>
          <a:xfrm flipV="1">
            <a:off x="5842660" y="3277590"/>
            <a:ext cx="1" cy="1926920"/>
          </a:xfrm>
          <a:prstGeom prst="straightConnector1">
            <a:avLst/>
          </a:prstGeom>
          <a:ln w="38100">
            <a:gradFill>
              <a:gsLst>
                <a:gs pos="25000">
                  <a:srgbClr val="EC6B14"/>
                </a:gs>
                <a:gs pos="38000">
                  <a:srgbClr val="00B050"/>
                </a:gs>
                <a:gs pos="46000">
                  <a:schemeClr val="accent1">
                    <a:lumMod val="45000"/>
                    <a:lumOff val="55000"/>
                  </a:schemeClr>
                </a:gs>
                <a:gs pos="80000">
                  <a:srgbClr val="0070C0"/>
                </a:gs>
              </a:gsLst>
              <a:lin ang="5400000" scaled="1"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Graphic 19" descr="Sad Face with No Fill">
            <a:extLst>
              <a:ext uri="{FF2B5EF4-FFF2-40B4-BE49-F238E27FC236}">
                <a16:creationId xmlns:a16="http://schemas.microsoft.com/office/drawing/2014/main" id="{F8806FEE-F329-4714-A5FE-7DB795C950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12537" y="5119261"/>
            <a:ext cx="850837" cy="850837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48667959-75E3-447D-B05E-3425F42817DA}"/>
              </a:ext>
            </a:extLst>
          </p:cNvPr>
          <p:cNvSpPr/>
          <p:nvPr/>
        </p:nvSpPr>
        <p:spPr>
          <a:xfrm>
            <a:off x="338315" y="1680597"/>
            <a:ext cx="2411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DAA600"/>
                </a:solidFill>
              </a:rPr>
              <a:t>Wasteful OUTCOMES and BEHAVIOURS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87CA02F-C8DA-4B30-9CBB-7F079EEC9BC0}"/>
              </a:ext>
            </a:extLst>
          </p:cNvPr>
          <p:cNvSpPr/>
          <p:nvPr/>
        </p:nvSpPr>
        <p:spPr>
          <a:xfrm>
            <a:off x="338315" y="2553730"/>
            <a:ext cx="20821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Remove</a:t>
            </a:r>
            <a:r>
              <a:rPr lang="en-GB" b="1" dirty="0">
                <a:solidFill>
                  <a:srgbClr val="DAA600"/>
                </a:solidFill>
              </a:rPr>
              <a:t> </a:t>
            </a:r>
            <a:r>
              <a:rPr lang="en-GB" b="1" dirty="0">
                <a:solidFill>
                  <a:srgbClr val="00B050"/>
                </a:solidFill>
              </a:rPr>
              <a:t>Conditions</a:t>
            </a:r>
            <a:r>
              <a:rPr lang="en-GB" b="1" dirty="0">
                <a:solidFill>
                  <a:srgbClr val="DAA600"/>
                </a:solidFill>
              </a:rPr>
              <a:t> </a:t>
            </a:r>
            <a:r>
              <a:rPr lang="en-GB" b="1" dirty="0"/>
              <a:t>that do not support</a:t>
            </a:r>
            <a:r>
              <a:rPr lang="en-GB" b="1" dirty="0">
                <a:solidFill>
                  <a:srgbClr val="DAA600"/>
                </a:solidFill>
              </a:rPr>
              <a:t>  </a:t>
            </a:r>
            <a:r>
              <a:rPr lang="en-GB" b="1" dirty="0">
                <a:solidFill>
                  <a:srgbClr val="2848CE"/>
                </a:solidFill>
              </a:rPr>
              <a:t>Expectations </a:t>
            </a:r>
            <a:r>
              <a:rPr lang="en-GB" b="1" dirty="0"/>
              <a:t>and enhance match between </a:t>
            </a:r>
            <a:r>
              <a:rPr lang="en-GB" b="1" dirty="0">
                <a:solidFill>
                  <a:srgbClr val="FF0000"/>
                </a:solidFill>
              </a:rPr>
              <a:t>People</a:t>
            </a:r>
            <a:r>
              <a:rPr lang="en-GB" b="1" dirty="0">
                <a:solidFill>
                  <a:srgbClr val="2848CE"/>
                </a:solidFill>
              </a:rPr>
              <a:t> </a:t>
            </a:r>
            <a:r>
              <a:rPr lang="en-GB" b="1" dirty="0"/>
              <a:t>and</a:t>
            </a:r>
            <a:r>
              <a:rPr lang="en-GB" b="1" dirty="0">
                <a:solidFill>
                  <a:srgbClr val="2848CE"/>
                </a:solidFill>
              </a:rPr>
              <a:t> Expectations</a:t>
            </a:r>
            <a:endParaRPr lang="en-GB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46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6 L 1.45833E-6 -0.0900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1.48148E-6 L -1.45833E-6 -0.0810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51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5" grpId="0" animBg="1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5">
            <a:extLst>
              <a:ext uri="{FF2B5EF4-FFF2-40B4-BE49-F238E27FC236}">
                <a16:creationId xmlns:a16="http://schemas.microsoft.com/office/drawing/2014/main" id="{7B6EC1C8-62C2-493E-93D5-E69405B32A36}"/>
              </a:ext>
            </a:extLst>
          </p:cNvPr>
          <p:cNvSpPr>
            <a:spLocks noChangeAspect="1"/>
          </p:cNvSpPr>
          <p:nvPr/>
        </p:nvSpPr>
        <p:spPr>
          <a:xfrm>
            <a:off x="4252284" y="1481655"/>
            <a:ext cx="3880352" cy="3894689"/>
          </a:xfrm>
          <a:prstGeom prst="ellipse">
            <a:avLst/>
          </a:prstGeom>
          <a:noFill/>
          <a:ln w="50800"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165988" y="1238771"/>
            <a:ext cx="3880352" cy="3893407"/>
          </a:xfrm>
          <a:prstGeom prst="ellipse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3387415" y="2243925"/>
            <a:ext cx="3870780" cy="3894689"/>
          </a:xfrm>
          <a:prstGeom prst="ellipse">
            <a:avLst/>
          </a:prstGeom>
          <a:noFill/>
          <a:ln w="50800">
            <a:solidFill>
              <a:srgbClr val="00B05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BD4A20-576E-46A2-BD37-9F7593836B65}"/>
              </a:ext>
            </a:extLst>
          </p:cNvPr>
          <p:cNvSpPr txBox="1"/>
          <p:nvPr/>
        </p:nvSpPr>
        <p:spPr>
          <a:xfrm>
            <a:off x="342910" y="457186"/>
            <a:ext cx="1126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PACE at work: </a:t>
            </a:r>
            <a:r>
              <a:rPr lang="en-GB" sz="4000" dirty="0"/>
              <a:t>dealing with problems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D9012E-9670-4C3F-B5FF-7B1882709BD0}"/>
              </a:ext>
            </a:extLst>
          </p:cNvPr>
          <p:cNvSpPr txBox="1"/>
          <p:nvPr/>
        </p:nvSpPr>
        <p:spPr>
          <a:xfrm>
            <a:off x="342910" y="2598003"/>
            <a:ext cx="25695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Ensure</a:t>
            </a:r>
            <a:r>
              <a:rPr lang="en-GB" b="1" dirty="0">
                <a:solidFill>
                  <a:srgbClr val="DE70C9"/>
                </a:solidFill>
              </a:rPr>
              <a:t> </a:t>
            </a:r>
            <a:r>
              <a:rPr lang="en-GB" b="1" dirty="0">
                <a:solidFill>
                  <a:srgbClr val="00B050"/>
                </a:solidFill>
              </a:rPr>
              <a:t>Conditions</a:t>
            </a:r>
            <a:r>
              <a:rPr lang="en-GB" b="1" dirty="0">
                <a:solidFill>
                  <a:srgbClr val="DE70C9"/>
                </a:solidFill>
              </a:rPr>
              <a:t> </a:t>
            </a:r>
            <a:r>
              <a:rPr lang="en-GB" b="1" dirty="0"/>
              <a:t>support</a:t>
            </a:r>
            <a:r>
              <a:rPr lang="en-GB" b="1" dirty="0">
                <a:solidFill>
                  <a:srgbClr val="DE70C9"/>
                </a:solidFill>
              </a:rPr>
              <a:t> </a:t>
            </a:r>
            <a:r>
              <a:rPr lang="en-GB" b="1" dirty="0">
                <a:solidFill>
                  <a:srgbClr val="FF0000"/>
                </a:solidFill>
              </a:rPr>
              <a:t>People </a:t>
            </a:r>
            <a:r>
              <a:rPr lang="en-GB" b="1" dirty="0"/>
              <a:t>and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>
                <a:solidFill>
                  <a:srgbClr val="2848CE"/>
                </a:solidFill>
              </a:rPr>
              <a:t>Expectations</a:t>
            </a:r>
          </a:p>
          <a:p>
            <a:pPr marL="228600" indent="-228600">
              <a:buAutoNum type="arabicPeriod"/>
            </a:pPr>
            <a:endParaRPr lang="en-GB" b="1" dirty="0">
              <a:solidFill>
                <a:srgbClr val="4562DB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E4BC9BD-88E1-444A-9809-2DC420A72DAC}"/>
              </a:ext>
            </a:extLst>
          </p:cNvPr>
          <p:cNvCxnSpPr>
            <a:cxnSpLocks/>
          </p:cNvCxnSpPr>
          <p:nvPr/>
        </p:nvCxnSpPr>
        <p:spPr>
          <a:xfrm flipV="1">
            <a:off x="5808139" y="2814454"/>
            <a:ext cx="1089788" cy="724394"/>
          </a:xfrm>
          <a:prstGeom prst="straightConnector1">
            <a:avLst/>
          </a:prstGeom>
          <a:ln w="38100">
            <a:gradFill flip="none" rotWithShape="1">
              <a:gsLst>
                <a:gs pos="8000">
                  <a:srgbClr val="00B050"/>
                </a:gs>
                <a:gs pos="46000">
                  <a:schemeClr val="accent1">
                    <a:lumMod val="45000"/>
                    <a:lumOff val="55000"/>
                  </a:schemeClr>
                </a:gs>
                <a:gs pos="88000">
                  <a:srgbClr val="DE70C9"/>
                </a:gs>
              </a:gsLst>
              <a:lin ang="0" scaled="1"/>
              <a:tileRect/>
            </a:gra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raphic 18" descr="Sad Face with No Fill">
            <a:extLst>
              <a:ext uri="{FF2B5EF4-FFF2-40B4-BE49-F238E27FC236}">
                <a16:creationId xmlns:a16="http://schemas.microsoft.com/office/drawing/2014/main" id="{B0ACB43A-D221-486C-94C7-CD6575E508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94680" y="2140803"/>
            <a:ext cx="914400" cy="91440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48667959-75E3-447D-B05E-3425F42817DA}"/>
              </a:ext>
            </a:extLst>
          </p:cNvPr>
          <p:cNvSpPr/>
          <p:nvPr/>
        </p:nvSpPr>
        <p:spPr>
          <a:xfrm>
            <a:off x="342910" y="1681691"/>
            <a:ext cx="23923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DE70C9"/>
                </a:solidFill>
              </a:rPr>
              <a:t>Negative OUTCOMES and BEHAVIOURS</a:t>
            </a:r>
          </a:p>
        </p:txBody>
      </p:sp>
    </p:spTree>
    <p:extLst>
      <p:ext uri="{BB962C8B-B14F-4D97-AF65-F5344CB8AC3E}">
        <p14:creationId xmlns:p14="http://schemas.microsoft.com/office/powerpoint/2010/main" val="238282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1.11111E-6 L 0.05534 -0.0951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" y="-4769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A719B0B-EFCE-4DA7-9BBC-D597B729622C}"/>
              </a:ext>
            </a:extLst>
          </p:cNvPr>
          <p:cNvSpPr txBox="1"/>
          <p:nvPr/>
        </p:nvSpPr>
        <p:spPr>
          <a:xfrm>
            <a:off x="950121" y="5529884"/>
            <a:ext cx="5693783" cy="1096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PACE diagnostic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83909B-2517-4013-BF3C-D0517339A70D}"/>
              </a:ext>
            </a:extLst>
          </p:cNvPr>
          <p:cNvSpPr txBox="1"/>
          <p:nvPr/>
        </p:nvSpPr>
        <p:spPr>
          <a:xfrm>
            <a:off x="8272887" y="875899"/>
            <a:ext cx="3303921" cy="47260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/>
              <a:t>Contents: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Graphic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Summary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Expectations &amp; Conditions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Performance Criteria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Conditions &amp; Talents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Expectations &amp; Talents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A0BBCF3-0024-4F3D-BE8B-E2C1334B7B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3913276"/>
              </p:ext>
            </p:extLst>
          </p:nvPr>
        </p:nvGraphicFramePr>
        <p:xfrm>
          <a:off x="343950" y="310393"/>
          <a:ext cx="6837026" cy="4804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0391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54361" y="4880191"/>
            <a:ext cx="5083278" cy="668542"/>
          </a:xfrm>
        </p:spPr>
        <p:txBody>
          <a:bodyPr>
            <a:noAutofit/>
          </a:bodyPr>
          <a:lstStyle/>
          <a:p>
            <a:br>
              <a:rPr lang="en-GB" sz="4800" dirty="0">
                <a:solidFill>
                  <a:srgbClr val="008000"/>
                </a:solidFill>
              </a:rPr>
            </a:br>
            <a:r>
              <a:rPr lang="en-GB" sz="4800" dirty="0">
                <a:solidFill>
                  <a:srgbClr val="008000"/>
                </a:solidFill>
              </a:rPr>
              <a:t>- PACE at work -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34FE10-BBAC-4CAB-840C-3E71A339D361}"/>
              </a:ext>
            </a:extLst>
          </p:cNvPr>
          <p:cNvSpPr txBox="1"/>
          <p:nvPr/>
        </p:nvSpPr>
        <p:spPr>
          <a:xfrm>
            <a:off x="2193873" y="1700981"/>
            <a:ext cx="37349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Managing people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B86E29-1F6F-425A-906B-90AA76758D54}"/>
              </a:ext>
            </a:extLst>
          </p:cNvPr>
          <p:cNvSpPr txBox="1"/>
          <p:nvPr/>
        </p:nvSpPr>
        <p:spPr>
          <a:xfrm>
            <a:off x="6695768" y="1707677"/>
            <a:ext cx="37349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changing world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94C1AE-5D82-4841-9D2C-B7E5C3E7FC4F}"/>
              </a:ext>
            </a:extLst>
          </p:cNvPr>
          <p:cNvSpPr/>
          <p:nvPr/>
        </p:nvSpPr>
        <p:spPr>
          <a:xfrm>
            <a:off x="5858549" y="1699978"/>
            <a:ext cx="9316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in 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E2A56E-50EC-42CD-AD38-A28EA5438438}"/>
              </a:ext>
            </a:extLst>
          </p:cNvPr>
          <p:cNvSpPr txBox="1"/>
          <p:nvPr/>
        </p:nvSpPr>
        <p:spPr>
          <a:xfrm>
            <a:off x="482675" y="3257528"/>
            <a:ext cx="58687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EC7C30"/>
                </a:solidFill>
                <a:latin typeface="+mj-lt"/>
              </a:rPr>
              <a:t>Improving productivity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9EE2BA-C081-4F24-97F4-C28178B10CD3}"/>
              </a:ext>
            </a:extLst>
          </p:cNvPr>
          <p:cNvSpPr txBox="1"/>
          <p:nvPr/>
        </p:nvSpPr>
        <p:spPr>
          <a:xfrm>
            <a:off x="7197258" y="3257528"/>
            <a:ext cx="44941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F3A36D"/>
                </a:solidFill>
                <a:latin typeface="+mj-lt"/>
              </a:rPr>
              <a:t>managing culture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BEBFEB-0AF2-4989-B498-6F7AAACC2307}"/>
              </a:ext>
            </a:extLst>
          </p:cNvPr>
          <p:cNvSpPr txBox="1"/>
          <p:nvPr/>
        </p:nvSpPr>
        <p:spPr>
          <a:xfrm>
            <a:off x="6153138" y="3264224"/>
            <a:ext cx="11160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and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E18C01-3620-4AC2-A27A-E4952BE848F5}"/>
              </a:ext>
            </a:extLst>
          </p:cNvPr>
          <p:cNvSpPr txBox="1"/>
          <p:nvPr/>
        </p:nvSpPr>
        <p:spPr>
          <a:xfrm>
            <a:off x="344127" y="435394"/>
            <a:ext cx="11475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u="sng" dirty="0"/>
              <a:t>so</a:t>
            </a:r>
            <a:r>
              <a:rPr lang="en-GB" sz="4800" dirty="0"/>
              <a:t>: four challenges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E5E1A4-9AB8-4660-8551-DF7066FC1217}"/>
              </a:ext>
            </a:extLst>
          </p:cNvPr>
          <p:cNvSpPr/>
          <p:nvPr/>
        </p:nvSpPr>
        <p:spPr>
          <a:xfrm>
            <a:off x="5092249" y="441804"/>
            <a:ext cx="481413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dirty="0"/>
              <a:t>and a way forward</a:t>
            </a:r>
          </a:p>
        </p:txBody>
      </p:sp>
    </p:spTree>
    <p:extLst>
      <p:ext uri="{BB962C8B-B14F-4D97-AF65-F5344CB8AC3E}">
        <p14:creationId xmlns:p14="http://schemas.microsoft.com/office/powerpoint/2010/main" val="284333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297" y="1879548"/>
            <a:ext cx="11523405" cy="2387600"/>
          </a:xfrm>
        </p:spPr>
        <p:txBody>
          <a:bodyPr>
            <a:normAutofit fontScale="90000"/>
          </a:bodyPr>
          <a:lstStyle/>
          <a:p>
            <a:r>
              <a:rPr lang="en-GB" sz="4400" dirty="0"/>
              <a:t>Managing people in a changing world</a:t>
            </a:r>
            <a:br>
              <a:rPr lang="en-GB" sz="4400" dirty="0"/>
            </a:br>
            <a:br>
              <a:rPr lang="en-GB" sz="4400" dirty="0"/>
            </a:br>
            <a:r>
              <a:rPr lang="en-GB" sz="5300" dirty="0"/>
              <a:t>Improving productivity and managing culture</a:t>
            </a:r>
            <a:br>
              <a:rPr lang="en-GB" sz="5300" dirty="0"/>
            </a:br>
            <a:br>
              <a:rPr lang="en-GB" sz="5300" dirty="0"/>
            </a:br>
            <a:r>
              <a:rPr lang="en-GB" sz="5300" dirty="0"/>
              <a:t>- PACE at work -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480530-3CD3-4167-932D-09C4EBB24868}"/>
              </a:ext>
            </a:extLst>
          </p:cNvPr>
          <p:cNvSpPr txBox="1"/>
          <p:nvPr/>
        </p:nvSpPr>
        <p:spPr>
          <a:xfrm>
            <a:off x="3948616" y="5342021"/>
            <a:ext cx="42947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Steve Whiddett, working with the LGA</a:t>
            </a:r>
          </a:p>
          <a:p>
            <a:endParaRPr lang="en-GB" dirty="0"/>
          </a:p>
          <a:p>
            <a:r>
              <a:rPr lang="en-GB" dirty="0">
                <a:hlinkClick r:id="rId3"/>
              </a:rPr>
              <a:t>steve@whe-uk.com</a:t>
            </a:r>
            <a:r>
              <a:rPr lang="en-GB" dirty="0"/>
              <a:t>	07552 124244</a:t>
            </a:r>
          </a:p>
        </p:txBody>
      </p:sp>
    </p:spTree>
    <p:extLst>
      <p:ext uri="{BB962C8B-B14F-4D97-AF65-F5344CB8AC3E}">
        <p14:creationId xmlns:p14="http://schemas.microsoft.com/office/powerpoint/2010/main" val="4251689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Organisations on-line with 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448050" cy="4351338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Barnsley</a:t>
            </a:r>
          </a:p>
          <a:p>
            <a:r>
              <a:rPr lang="en-GB" dirty="0"/>
              <a:t>Bradford</a:t>
            </a:r>
          </a:p>
          <a:p>
            <a:r>
              <a:rPr lang="en-GB" dirty="0"/>
              <a:t>Brighton &amp; Hove</a:t>
            </a:r>
          </a:p>
          <a:p>
            <a:r>
              <a:rPr lang="en-GB" dirty="0"/>
              <a:t>Buckinghamshire</a:t>
            </a:r>
          </a:p>
          <a:p>
            <a:r>
              <a:rPr lang="en-GB" dirty="0"/>
              <a:t>Bury</a:t>
            </a:r>
          </a:p>
          <a:p>
            <a:r>
              <a:rPr lang="en-GB" dirty="0"/>
              <a:t>Caernarfon</a:t>
            </a:r>
          </a:p>
          <a:p>
            <a:r>
              <a:rPr lang="en-GB" dirty="0"/>
              <a:t>Carmarthenshire</a:t>
            </a:r>
          </a:p>
          <a:p>
            <a:r>
              <a:rPr lang="en-GB" dirty="0"/>
              <a:t>Calderdale</a:t>
            </a:r>
          </a:p>
          <a:p>
            <a:r>
              <a:rPr lang="en-GB" dirty="0"/>
              <a:t>Dudley</a:t>
            </a:r>
          </a:p>
          <a:p>
            <a:r>
              <a:rPr lang="en-GB" dirty="0"/>
              <a:t>East Hants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40425" y="1822166"/>
            <a:ext cx="3083430" cy="43761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Harringay</a:t>
            </a:r>
          </a:p>
          <a:p>
            <a:r>
              <a:rPr lang="en-GB" dirty="0"/>
              <a:t>Havant</a:t>
            </a:r>
          </a:p>
          <a:p>
            <a:r>
              <a:rPr lang="en-GB" dirty="0"/>
              <a:t>Hull</a:t>
            </a:r>
          </a:p>
          <a:p>
            <a:r>
              <a:rPr lang="en-GB" dirty="0"/>
              <a:t>Leicestershire CC</a:t>
            </a:r>
          </a:p>
          <a:p>
            <a:r>
              <a:rPr lang="en-GB" dirty="0"/>
              <a:t>Lincoln City</a:t>
            </a:r>
          </a:p>
          <a:p>
            <a:r>
              <a:rPr lang="en-GB" dirty="0"/>
              <a:t>Lincolnshire</a:t>
            </a:r>
          </a:p>
          <a:p>
            <a:r>
              <a:rPr lang="en-GB" dirty="0"/>
              <a:t>Luton</a:t>
            </a:r>
          </a:p>
          <a:p>
            <a:r>
              <a:rPr lang="en-GB" dirty="0"/>
              <a:t>Mole Valley</a:t>
            </a:r>
          </a:p>
          <a:p>
            <a:r>
              <a:rPr lang="en-GB" dirty="0"/>
              <a:t>Rochdale </a:t>
            </a:r>
          </a:p>
          <a:p>
            <a:r>
              <a:rPr lang="en-GB" dirty="0"/>
              <a:t>Salford</a:t>
            </a:r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240050" y="1823912"/>
            <a:ext cx="31241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Sheffield</a:t>
            </a:r>
          </a:p>
          <a:p>
            <a:r>
              <a:rPr lang="en-GB" dirty="0"/>
              <a:t>Torbay</a:t>
            </a:r>
          </a:p>
          <a:p>
            <a:r>
              <a:rPr lang="en-GB" dirty="0"/>
              <a:t>Tyne &amp; Wear FRS</a:t>
            </a:r>
          </a:p>
          <a:p>
            <a:r>
              <a:rPr lang="en-GB" dirty="0"/>
              <a:t>York</a:t>
            </a:r>
          </a:p>
          <a:p>
            <a:r>
              <a:rPr lang="en-GB" dirty="0"/>
              <a:t>Waltham Forest</a:t>
            </a:r>
          </a:p>
          <a:p>
            <a:r>
              <a:rPr lang="en-GB" dirty="0"/>
              <a:t>West Yorkshire FRS</a:t>
            </a:r>
          </a:p>
          <a:p>
            <a:r>
              <a:rPr lang="en-GB" dirty="0"/>
              <a:t>Halton</a:t>
            </a:r>
          </a:p>
          <a:p>
            <a:r>
              <a:rPr lang="en-GB" dirty="0"/>
              <a:t>Warrington</a:t>
            </a:r>
          </a:p>
          <a:p>
            <a:r>
              <a:rPr lang="en-GB" dirty="0"/>
              <a:t>Wiltshire</a:t>
            </a:r>
          </a:p>
          <a:p>
            <a:r>
              <a:rPr lang="en-GB" dirty="0"/>
              <a:t>Wrexham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793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:a16="http://schemas.microsoft.com/office/drawing/2014/main" id="{5DD8957A-EC3C-48F8-836F-583E69AAF339}"/>
              </a:ext>
            </a:extLst>
          </p:cNvPr>
          <p:cNvSpPr txBox="1"/>
          <p:nvPr/>
        </p:nvSpPr>
        <p:spPr>
          <a:xfrm>
            <a:off x="342911" y="457186"/>
            <a:ext cx="363166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PACE at work: </a:t>
            </a:r>
            <a:r>
              <a:rPr lang="en-GB" sz="4000" dirty="0"/>
              <a:t>Behaviours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264B2C-4ACE-4F0F-9E54-E6BE463FF58D}"/>
              </a:ext>
            </a:extLst>
          </p:cNvPr>
          <p:cNvSpPr txBox="1"/>
          <p:nvPr/>
        </p:nvSpPr>
        <p:spPr>
          <a:xfrm rot="17949404">
            <a:off x="3345037" y="764674"/>
            <a:ext cx="5622869" cy="5778944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>
                <a:gd name="adj" fmla="val 2105696"/>
              </a:avLst>
            </a:prstTxWarp>
            <a:spAutoFit/>
          </a:bodyPr>
          <a:lstStyle/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MANAGING  PEOPLE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A24E779-C8A7-45A1-9FF6-608A56059431}"/>
              </a:ext>
            </a:extLst>
          </p:cNvPr>
          <p:cNvSpPr txBox="1"/>
          <p:nvPr/>
        </p:nvSpPr>
        <p:spPr>
          <a:xfrm rot="185918">
            <a:off x="3317696" y="753267"/>
            <a:ext cx="5377795" cy="5203220"/>
          </a:xfrm>
          <a:prstGeom prst="rect">
            <a:avLst/>
          </a:prstGeom>
          <a:noFill/>
        </p:spPr>
        <p:txBody>
          <a:bodyPr vert="horz" wrap="none" rtlCol="0">
            <a:prstTxWarp prst="textArchUp">
              <a:avLst>
                <a:gd name="adj" fmla="val 10849412"/>
              </a:avLst>
            </a:prstTxWarp>
            <a:spAutoFit/>
          </a:bodyPr>
          <a:lstStyle/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MANAGING  EXPECTATIONS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F0F7F6E-BB5E-4AC6-A979-372250A28401}"/>
              </a:ext>
            </a:extLst>
          </p:cNvPr>
          <p:cNvSpPr txBox="1"/>
          <p:nvPr/>
        </p:nvSpPr>
        <p:spPr>
          <a:xfrm rot="3652015">
            <a:off x="3099504" y="756396"/>
            <a:ext cx="5634934" cy="5782322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>
                <a:gd name="adj" fmla="val 2255336"/>
              </a:avLst>
            </a:prstTxWarp>
            <a:spAutoFit/>
          </a:bodyPr>
          <a:lstStyle/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MANAGING    CONDITIONS</a:t>
            </a:r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3037927" y="457186"/>
            <a:ext cx="5876127" cy="5715697"/>
          </a:xfrm>
          <a:prstGeom prst="ellipse">
            <a:avLst/>
          </a:prstGeom>
          <a:noFill/>
          <a:ln w="50800">
            <a:solidFill>
              <a:srgbClr val="0070C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2933205" y="786508"/>
            <a:ext cx="5861632" cy="5717579"/>
          </a:xfrm>
          <a:prstGeom prst="ellipse">
            <a:avLst/>
          </a:prstGeom>
          <a:noFill/>
          <a:ln w="50800">
            <a:solidFill>
              <a:srgbClr val="00B05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9AF9CA8-AD31-4432-935D-C08E552D67FE}"/>
              </a:ext>
            </a:extLst>
          </p:cNvPr>
          <p:cNvSpPr>
            <a:spLocks noChangeAspect="1"/>
          </p:cNvSpPr>
          <p:nvPr/>
        </p:nvSpPr>
        <p:spPr>
          <a:xfrm>
            <a:off x="3255998" y="801974"/>
            <a:ext cx="5876127" cy="5717579"/>
          </a:xfrm>
          <a:prstGeom prst="ellipse">
            <a:avLst/>
          </a:prstGeom>
          <a:noFill/>
          <a:ln w="50800"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E77AAD-98A2-4485-8D87-0914B1B540D6}"/>
              </a:ext>
            </a:extLst>
          </p:cNvPr>
          <p:cNvSpPr txBox="1"/>
          <p:nvPr/>
        </p:nvSpPr>
        <p:spPr>
          <a:xfrm>
            <a:off x="4077366" y="1195205"/>
            <a:ext cx="403780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Managing own work</a:t>
            </a:r>
          </a:p>
          <a:p>
            <a:pPr algn="ctr"/>
            <a:r>
              <a:rPr lang="en-GB" sz="2000" b="1" dirty="0"/>
              <a:t>Developing own capability</a:t>
            </a:r>
          </a:p>
          <a:p>
            <a:pPr algn="ctr"/>
            <a:r>
              <a:rPr lang="en-GB" sz="2000" b="1" dirty="0"/>
              <a:t>Presenting self</a:t>
            </a:r>
          </a:p>
          <a:p>
            <a:pPr algn="ctr"/>
            <a:endParaRPr lang="en-GB" sz="2000" b="1" dirty="0"/>
          </a:p>
          <a:p>
            <a:pPr algn="ctr"/>
            <a:r>
              <a:rPr lang="en-GB" sz="2000" b="1" dirty="0"/>
              <a:t>Collaborating</a:t>
            </a:r>
          </a:p>
          <a:p>
            <a:pPr algn="ctr"/>
            <a:r>
              <a:rPr lang="en-GB" sz="2000" b="1" dirty="0"/>
              <a:t>Influencing outcomes</a:t>
            </a:r>
          </a:p>
          <a:p>
            <a:pPr algn="ctr"/>
            <a:r>
              <a:rPr lang="en-GB" sz="2000" b="1" dirty="0"/>
              <a:t>Meeting user needs</a:t>
            </a:r>
          </a:p>
          <a:p>
            <a:pPr algn="ctr"/>
            <a:endParaRPr lang="en-GB" sz="2000" b="1" dirty="0"/>
          </a:p>
          <a:p>
            <a:pPr algn="ctr"/>
            <a:r>
              <a:rPr lang="en-GB" sz="2000" b="1" dirty="0"/>
              <a:t>Setting direction</a:t>
            </a:r>
          </a:p>
          <a:p>
            <a:pPr algn="ctr"/>
            <a:r>
              <a:rPr lang="en-GB" sz="2000" b="1" dirty="0"/>
              <a:t>Enabling people</a:t>
            </a:r>
          </a:p>
          <a:p>
            <a:pPr algn="ctr"/>
            <a:endParaRPr lang="en-GB" sz="2000" b="1" dirty="0"/>
          </a:p>
          <a:p>
            <a:pPr algn="ctr"/>
            <a:r>
              <a:rPr lang="en-GB" sz="2000" b="1" dirty="0"/>
              <a:t>Solving problems</a:t>
            </a:r>
          </a:p>
          <a:p>
            <a:pPr algn="ctr"/>
            <a:r>
              <a:rPr lang="en-GB" sz="2000" b="1" dirty="0"/>
              <a:t>Developing services &amp; processes</a:t>
            </a:r>
          </a:p>
          <a:p>
            <a:pPr algn="ctr"/>
            <a:r>
              <a:rPr lang="en-GB" sz="2000" b="1" dirty="0"/>
              <a:t>Developing others</a:t>
            </a:r>
          </a:p>
          <a:p>
            <a:pPr algn="ctr"/>
            <a:r>
              <a:rPr lang="en-GB" sz="2000" b="1" dirty="0"/>
              <a:t>Achieving change</a:t>
            </a:r>
          </a:p>
        </p:txBody>
      </p:sp>
    </p:spTree>
    <p:extLst>
      <p:ext uri="{BB962C8B-B14F-4D97-AF65-F5344CB8AC3E}">
        <p14:creationId xmlns:p14="http://schemas.microsoft.com/office/powerpoint/2010/main" val="344660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534FE10-BBAC-4CAB-840C-3E71A339D361}"/>
              </a:ext>
            </a:extLst>
          </p:cNvPr>
          <p:cNvSpPr txBox="1"/>
          <p:nvPr/>
        </p:nvSpPr>
        <p:spPr>
          <a:xfrm>
            <a:off x="2193873" y="1700981"/>
            <a:ext cx="37349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Managing people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B86E29-1F6F-425A-906B-90AA76758D54}"/>
              </a:ext>
            </a:extLst>
          </p:cNvPr>
          <p:cNvSpPr txBox="1"/>
          <p:nvPr/>
        </p:nvSpPr>
        <p:spPr>
          <a:xfrm>
            <a:off x="6695768" y="1707677"/>
            <a:ext cx="37349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changing world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94C1AE-5D82-4841-9D2C-B7E5C3E7FC4F}"/>
              </a:ext>
            </a:extLst>
          </p:cNvPr>
          <p:cNvSpPr/>
          <p:nvPr/>
        </p:nvSpPr>
        <p:spPr>
          <a:xfrm>
            <a:off x="5858549" y="1699978"/>
            <a:ext cx="9316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in 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E2A56E-50EC-42CD-AD38-A28EA5438438}"/>
              </a:ext>
            </a:extLst>
          </p:cNvPr>
          <p:cNvSpPr txBox="1"/>
          <p:nvPr/>
        </p:nvSpPr>
        <p:spPr>
          <a:xfrm>
            <a:off x="482675" y="3257528"/>
            <a:ext cx="58687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EC7C30"/>
                </a:solidFill>
                <a:latin typeface="+mj-lt"/>
              </a:rPr>
              <a:t>Improving productivity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9EE2BA-C081-4F24-97F4-C28178B10CD3}"/>
              </a:ext>
            </a:extLst>
          </p:cNvPr>
          <p:cNvSpPr txBox="1"/>
          <p:nvPr/>
        </p:nvSpPr>
        <p:spPr>
          <a:xfrm>
            <a:off x="7197258" y="3257528"/>
            <a:ext cx="44941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F3A36D"/>
                </a:solidFill>
                <a:latin typeface="+mj-lt"/>
              </a:rPr>
              <a:t>managing culture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BEBFEB-0AF2-4989-B498-6F7AAACC2307}"/>
              </a:ext>
            </a:extLst>
          </p:cNvPr>
          <p:cNvSpPr txBox="1"/>
          <p:nvPr/>
        </p:nvSpPr>
        <p:spPr>
          <a:xfrm>
            <a:off x="6153138" y="3264224"/>
            <a:ext cx="11160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and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E18C01-3620-4AC2-A27A-E4952BE848F5}"/>
              </a:ext>
            </a:extLst>
          </p:cNvPr>
          <p:cNvSpPr txBox="1"/>
          <p:nvPr/>
        </p:nvSpPr>
        <p:spPr>
          <a:xfrm>
            <a:off x="344127" y="435394"/>
            <a:ext cx="11475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Four challenges</a:t>
            </a:r>
          </a:p>
        </p:txBody>
      </p:sp>
    </p:spTree>
    <p:extLst>
      <p:ext uri="{BB962C8B-B14F-4D97-AF65-F5344CB8AC3E}">
        <p14:creationId xmlns:p14="http://schemas.microsoft.com/office/powerpoint/2010/main" val="259588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534FE10-BBAC-4CAB-840C-3E71A339D361}"/>
              </a:ext>
            </a:extLst>
          </p:cNvPr>
          <p:cNvSpPr txBox="1"/>
          <p:nvPr/>
        </p:nvSpPr>
        <p:spPr>
          <a:xfrm>
            <a:off x="2193873" y="1700981"/>
            <a:ext cx="37349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Managing people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B86E29-1F6F-425A-906B-90AA76758D54}"/>
              </a:ext>
            </a:extLst>
          </p:cNvPr>
          <p:cNvSpPr txBox="1"/>
          <p:nvPr/>
        </p:nvSpPr>
        <p:spPr>
          <a:xfrm>
            <a:off x="6695768" y="1707677"/>
            <a:ext cx="37349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changing world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94C1AE-5D82-4841-9D2C-B7E5C3E7FC4F}"/>
              </a:ext>
            </a:extLst>
          </p:cNvPr>
          <p:cNvSpPr/>
          <p:nvPr/>
        </p:nvSpPr>
        <p:spPr>
          <a:xfrm>
            <a:off x="5858549" y="1699978"/>
            <a:ext cx="9316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in 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E2A56E-50EC-42CD-AD38-A28EA5438438}"/>
              </a:ext>
            </a:extLst>
          </p:cNvPr>
          <p:cNvSpPr txBox="1"/>
          <p:nvPr/>
        </p:nvSpPr>
        <p:spPr>
          <a:xfrm>
            <a:off x="482675" y="3257528"/>
            <a:ext cx="58687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EC7C30"/>
                </a:solidFill>
                <a:latin typeface="+mj-lt"/>
              </a:rPr>
              <a:t>Improving productivity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9EE2BA-C081-4F24-97F4-C28178B10CD3}"/>
              </a:ext>
            </a:extLst>
          </p:cNvPr>
          <p:cNvSpPr txBox="1"/>
          <p:nvPr/>
        </p:nvSpPr>
        <p:spPr>
          <a:xfrm>
            <a:off x="7197258" y="3257528"/>
            <a:ext cx="44941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F3A36D"/>
                </a:solidFill>
                <a:latin typeface="+mj-lt"/>
              </a:rPr>
              <a:t>managing culture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BEBFEB-0AF2-4989-B498-6F7AAACC2307}"/>
              </a:ext>
            </a:extLst>
          </p:cNvPr>
          <p:cNvSpPr txBox="1"/>
          <p:nvPr/>
        </p:nvSpPr>
        <p:spPr>
          <a:xfrm>
            <a:off x="6153138" y="3264224"/>
            <a:ext cx="11160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and</a:t>
            </a:r>
          </a:p>
        </p:txBody>
      </p:sp>
      <p:sp>
        <p:nvSpPr>
          <p:cNvPr id="10" name="WordArt 9">
            <a:extLst>
              <a:ext uri="{FF2B5EF4-FFF2-40B4-BE49-F238E27FC236}">
                <a16:creationId xmlns:a16="http://schemas.microsoft.com/office/drawing/2014/main" id="{E66311EC-C173-4909-B971-ED7AEAC076A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80340" y="1376932"/>
            <a:ext cx="2031505" cy="64809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Communication</a:t>
            </a:r>
          </a:p>
        </p:txBody>
      </p:sp>
      <p:sp>
        <p:nvSpPr>
          <p:cNvPr id="11" name="WordArt 6">
            <a:extLst>
              <a:ext uri="{FF2B5EF4-FFF2-40B4-BE49-F238E27FC236}">
                <a16:creationId xmlns:a16="http://schemas.microsoft.com/office/drawing/2014/main" id="{6471D4AE-3F35-4A1F-BD7C-28B35ABB1CF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336128">
            <a:off x="3419836" y="1468840"/>
            <a:ext cx="2367140" cy="44113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Arial Black"/>
              </a:rPr>
              <a:t>Relationships</a:t>
            </a:r>
          </a:p>
        </p:txBody>
      </p:sp>
      <p:sp>
        <p:nvSpPr>
          <p:cNvPr id="12" name="WordArt 10">
            <a:extLst>
              <a:ext uri="{FF2B5EF4-FFF2-40B4-BE49-F238E27FC236}">
                <a16:creationId xmlns:a16="http://schemas.microsoft.com/office/drawing/2014/main" id="{ADDA1B8A-957E-441E-8F6C-334E10BB733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1188525">
            <a:off x="9588628" y="4005945"/>
            <a:ext cx="2213910" cy="42661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Arial Black"/>
              </a:rPr>
              <a:t>Attitudes</a:t>
            </a:r>
          </a:p>
        </p:txBody>
      </p:sp>
      <p:sp>
        <p:nvSpPr>
          <p:cNvPr id="13" name="WordArt 5">
            <a:extLst>
              <a:ext uri="{FF2B5EF4-FFF2-40B4-BE49-F238E27FC236}">
                <a16:creationId xmlns:a16="http://schemas.microsoft.com/office/drawing/2014/main" id="{C505B513-1C43-4EC2-9991-B770998F102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388958">
            <a:off x="1748565" y="3119666"/>
            <a:ext cx="2950492" cy="4797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CC"/>
                </a:solidFill>
                <a:latin typeface="Arial Black"/>
              </a:rPr>
              <a:t>Resources</a:t>
            </a:r>
          </a:p>
        </p:txBody>
      </p:sp>
      <p:sp>
        <p:nvSpPr>
          <p:cNvPr id="14" name="WordArt 7">
            <a:extLst>
              <a:ext uri="{FF2B5EF4-FFF2-40B4-BE49-F238E27FC236}">
                <a16:creationId xmlns:a16="http://schemas.microsoft.com/office/drawing/2014/main" id="{953B7B44-B330-4225-90D9-9F9AAD1C9C6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00627" y="3978468"/>
            <a:ext cx="1843165" cy="3636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Procedures</a:t>
            </a:r>
          </a:p>
        </p:txBody>
      </p:sp>
      <p:sp>
        <p:nvSpPr>
          <p:cNvPr id="15" name="WordArt 7">
            <a:extLst>
              <a:ext uri="{FF2B5EF4-FFF2-40B4-BE49-F238E27FC236}">
                <a16:creationId xmlns:a16="http://schemas.microsoft.com/office/drawing/2014/main" id="{90E25CEA-0826-4505-8799-A5939DBA91A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343650">
            <a:off x="4167712" y="3922816"/>
            <a:ext cx="1843165" cy="3636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55A11"/>
                </a:solidFill>
                <a:latin typeface="Arial Black"/>
              </a:rPr>
              <a:t>Facilities</a:t>
            </a:r>
          </a:p>
        </p:txBody>
      </p:sp>
      <p:sp>
        <p:nvSpPr>
          <p:cNvPr id="16" name="WordArt 4">
            <a:extLst>
              <a:ext uri="{FF2B5EF4-FFF2-40B4-BE49-F238E27FC236}">
                <a16:creationId xmlns:a16="http://schemas.microsoft.com/office/drawing/2014/main" id="{194E24C6-82E5-4ADB-BB8D-8B0815CEFD4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422434">
            <a:off x="7173956" y="3980888"/>
            <a:ext cx="2357920" cy="33602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Politics</a:t>
            </a:r>
          </a:p>
        </p:txBody>
      </p:sp>
      <p:sp>
        <p:nvSpPr>
          <p:cNvPr id="17" name="WordArt 11">
            <a:extLst>
              <a:ext uri="{FF2B5EF4-FFF2-40B4-BE49-F238E27FC236}">
                <a16:creationId xmlns:a16="http://schemas.microsoft.com/office/drawing/2014/main" id="{FF522994-011A-4569-82A8-9C29D2340E9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824348">
            <a:off x="9622567" y="3143836"/>
            <a:ext cx="2113416" cy="42719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FF"/>
                </a:solidFill>
                <a:latin typeface="Arial Black"/>
              </a:rPr>
              <a:t>Values</a:t>
            </a:r>
          </a:p>
        </p:txBody>
      </p:sp>
      <p:sp>
        <p:nvSpPr>
          <p:cNvPr id="18" name="WordArt 8">
            <a:extLst>
              <a:ext uri="{FF2B5EF4-FFF2-40B4-BE49-F238E27FC236}">
                <a16:creationId xmlns:a16="http://schemas.microsoft.com/office/drawing/2014/main" id="{B63D1B4A-E3A0-422D-98FA-E44157C4339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493847">
            <a:off x="6879188" y="1446577"/>
            <a:ext cx="1980689" cy="38178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Goals</a:t>
            </a:r>
          </a:p>
        </p:txBody>
      </p:sp>
      <p:sp>
        <p:nvSpPr>
          <p:cNvPr id="19" name="WordArt 8">
            <a:extLst>
              <a:ext uri="{FF2B5EF4-FFF2-40B4-BE49-F238E27FC236}">
                <a16:creationId xmlns:a16="http://schemas.microsoft.com/office/drawing/2014/main" id="{1E131E05-6072-47FA-987E-1A4B81F3E6D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493847">
            <a:off x="10218900" y="1943854"/>
            <a:ext cx="1362200" cy="33795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55A11"/>
                </a:solidFill>
                <a:latin typeface="Arial Black"/>
              </a:rPr>
              <a:t>Economy</a:t>
            </a:r>
          </a:p>
        </p:txBody>
      </p:sp>
      <p:sp>
        <p:nvSpPr>
          <p:cNvPr id="20" name="WordArt 8">
            <a:extLst>
              <a:ext uri="{FF2B5EF4-FFF2-40B4-BE49-F238E27FC236}">
                <a16:creationId xmlns:a16="http://schemas.microsoft.com/office/drawing/2014/main" id="{88C9DBAD-CC50-436B-8D2C-376DDB2881C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1230379">
            <a:off x="9628071" y="2317919"/>
            <a:ext cx="1397794" cy="432566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Local agenda</a:t>
            </a:r>
          </a:p>
        </p:txBody>
      </p:sp>
      <p:sp>
        <p:nvSpPr>
          <p:cNvPr id="21" name="WordArt 8">
            <a:extLst>
              <a:ext uri="{FF2B5EF4-FFF2-40B4-BE49-F238E27FC236}">
                <a16:creationId xmlns:a16="http://schemas.microsoft.com/office/drawing/2014/main" id="{A741234B-CC79-439C-87A1-E63DED799A0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968795">
            <a:off x="6485778" y="2279606"/>
            <a:ext cx="1617890" cy="50919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Political agenda</a:t>
            </a:r>
          </a:p>
        </p:txBody>
      </p:sp>
      <p:sp>
        <p:nvSpPr>
          <p:cNvPr id="22" name="WordArt 8">
            <a:extLst>
              <a:ext uri="{FF2B5EF4-FFF2-40B4-BE49-F238E27FC236}">
                <a16:creationId xmlns:a16="http://schemas.microsoft.com/office/drawing/2014/main" id="{2522B1D6-DEB2-4397-8918-32CB94BA1EF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493847">
            <a:off x="2604269" y="2235564"/>
            <a:ext cx="1459977" cy="40073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Teams</a:t>
            </a:r>
          </a:p>
        </p:txBody>
      </p:sp>
      <p:sp>
        <p:nvSpPr>
          <p:cNvPr id="23" name="WordArt 8">
            <a:extLst>
              <a:ext uri="{FF2B5EF4-FFF2-40B4-BE49-F238E27FC236}">
                <a16:creationId xmlns:a16="http://schemas.microsoft.com/office/drawing/2014/main" id="{D667AF7A-7046-46D5-B948-EE100C55367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493847">
            <a:off x="731041" y="2122435"/>
            <a:ext cx="1459977" cy="40073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Individuals</a:t>
            </a:r>
          </a:p>
        </p:txBody>
      </p:sp>
      <p:sp>
        <p:nvSpPr>
          <p:cNvPr id="24" name="WordArt 8">
            <a:extLst>
              <a:ext uri="{FF2B5EF4-FFF2-40B4-BE49-F238E27FC236}">
                <a16:creationId xmlns:a16="http://schemas.microsoft.com/office/drawing/2014/main" id="{E26D81B0-7E25-4602-861E-2E438E931A2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493847">
            <a:off x="4416597" y="2261645"/>
            <a:ext cx="1459977" cy="337961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Users</a:t>
            </a:r>
          </a:p>
        </p:txBody>
      </p:sp>
      <p:sp>
        <p:nvSpPr>
          <p:cNvPr id="25" name="WordArt 7">
            <a:extLst>
              <a:ext uri="{FF2B5EF4-FFF2-40B4-BE49-F238E27FC236}">
                <a16:creationId xmlns:a16="http://schemas.microsoft.com/office/drawing/2014/main" id="{546E35B3-7105-46B0-8023-AC3DA26FD1D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449429">
            <a:off x="1375450" y="4251972"/>
            <a:ext cx="1843165" cy="3636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latin typeface="Arial Black"/>
              </a:rPr>
              <a:t>Outcomes</a:t>
            </a:r>
          </a:p>
        </p:txBody>
      </p:sp>
      <p:sp>
        <p:nvSpPr>
          <p:cNvPr id="26" name="WordArt 7">
            <a:extLst>
              <a:ext uri="{FF2B5EF4-FFF2-40B4-BE49-F238E27FC236}">
                <a16:creationId xmlns:a16="http://schemas.microsoft.com/office/drawing/2014/main" id="{306A47A8-3666-46CA-B809-47EB29E8C12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442068">
            <a:off x="3432774" y="4240127"/>
            <a:ext cx="1843165" cy="3636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/>
              </a:rPr>
              <a:t>Behaviour</a:t>
            </a:r>
          </a:p>
        </p:txBody>
      </p:sp>
      <p:sp>
        <p:nvSpPr>
          <p:cNvPr id="27" name="WordArt 7">
            <a:extLst>
              <a:ext uri="{FF2B5EF4-FFF2-40B4-BE49-F238E27FC236}">
                <a16:creationId xmlns:a16="http://schemas.microsoft.com/office/drawing/2014/main" id="{E1EAA966-71C2-4760-AA47-FFC6577FA5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449429">
            <a:off x="1355449" y="2573675"/>
            <a:ext cx="1843165" cy="3636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Arial Black"/>
              </a:rPr>
              <a:t>Skills</a:t>
            </a:r>
          </a:p>
        </p:txBody>
      </p:sp>
      <p:sp>
        <p:nvSpPr>
          <p:cNvPr id="28" name="WordArt 7">
            <a:extLst>
              <a:ext uri="{FF2B5EF4-FFF2-40B4-BE49-F238E27FC236}">
                <a16:creationId xmlns:a16="http://schemas.microsoft.com/office/drawing/2014/main" id="{1A2D320E-96E2-4B7D-9DF6-7A22298C076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449429">
            <a:off x="3697006" y="2536187"/>
            <a:ext cx="1866309" cy="515749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EC7C30"/>
                </a:solidFill>
                <a:latin typeface="Arial Black"/>
              </a:rPr>
              <a:t>Knowledge</a:t>
            </a:r>
          </a:p>
        </p:txBody>
      </p:sp>
      <p:sp>
        <p:nvSpPr>
          <p:cNvPr id="29" name="WordArt 7">
            <a:extLst>
              <a:ext uri="{FF2B5EF4-FFF2-40B4-BE49-F238E27FC236}">
                <a16:creationId xmlns:a16="http://schemas.microsoft.com/office/drawing/2014/main" id="{AFFFF289-A506-4722-BFD9-396346F458C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449429">
            <a:off x="9303285" y="1465588"/>
            <a:ext cx="1843165" cy="3636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Vision</a:t>
            </a:r>
          </a:p>
        </p:txBody>
      </p:sp>
      <p:sp>
        <p:nvSpPr>
          <p:cNvPr id="30" name="WordArt 7">
            <a:extLst>
              <a:ext uri="{FF2B5EF4-FFF2-40B4-BE49-F238E27FC236}">
                <a16:creationId xmlns:a16="http://schemas.microsoft.com/office/drawing/2014/main" id="{031CC5EF-933A-4448-BD78-58F2B5288F7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449429">
            <a:off x="7677966" y="3171349"/>
            <a:ext cx="1843165" cy="3636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People</a:t>
            </a:r>
          </a:p>
        </p:txBody>
      </p:sp>
      <p:sp>
        <p:nvSpPr>
          <p:cNvPr id="31" name="WordArt 8">
            <a:extLst>
              <a:ext uri="{FF2B5EF4-FFF2-40B4-BE49-F238E27FC236}">
                <a16:creationId xmlns:a16="http://schemas.microsoft.com/office/drawing/2014/main" id="{9E14C54C-DA5A-4367-8C2F-A675EC08B08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493847">
            <a:off x="8266688" y="2305156"/>
            <a:ext cx="1409626" cy="350781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55A11"/>
                </a:solidFill>
                <a:latin typeface="Arial Black"/>
              </a:rPr>
              <a:t>Environment</a:t>
            </a:r>
          </a:p>
        </p:txBody>
      </p:sp>
      <p:sp>
        <p:nvSpPr>
          <p:cNvPr id="33" name="Title 32">
            <a:extLst>
              <a:ext uri="{FF2B5EF4-FFF2-40B4-BE49-F238E27FC236}">
                <a16:creationId xmlns:a16="http://schemas.microsoft.com/office/drawing/2014/main" id="{E65054F2-47DD-4984-AE99-27701D3B62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89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0"/>
                            </p:stCondLst>
                            <p:childTnLst>
                              <p:par>
                                <p:cTn id="6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500"/>
                            </p:stCondLst>
                            <p:childTnLst>
                              <p:par>
                                <p:cTn id="6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500"/>
                            </p:stCondLst>
                            <p:childTnLst>
                              <p:par>
                                <p:cTn id="7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500"/>
                            </p:stCondLst>
                            <p:childTnLst>
                              <p:par>
                                <p:cTn id="7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1500"/>
                            </p:stCondLst>
                            <p:childTnLst>
                              <p:par>
                                <p:cTn id="8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2500"/>
                            </p:stCondLst>
                            <p:childTnLst>
                              <p:par>
                                <p:cTn id="8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3500"/>
                            </p:stCondLst>
                            <p:childTnLst>
                              <p:par>
                                <p:cTn id="9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4500"/>
                            </p:stCondLst>
                            <p:childTnLst>
                              <p:par>
                                <p:cTn id="9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 animBg="1"/>
      <p:bldP spid="17" grpId="0" animBg="1"/>
      <p:bldP spid="18" grpId="0" animBg="1"/>
      <p:bldP spid="19" grpId="0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570" name="Picture 2" descr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2150" y="2528889"/>
            <a:ext cx="1530350" cy="375443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</p:pic>
      <p:sp>
        <p:nvSpPr>
          <p:cNvPr id="237572" name="WordArt 4"/>
          <p:cNvSpPr>
            <a:spLocks noChangeArrowheads="1" noChangeShapeType="1" noTextEdit="1"/>
          </p:cNvSpPr>
          <p:nvPr/>
        </p:nvSpPr>
        <p:spPr bwMode="auto">
          <a:xfrm rot="420323">
            <a:off x="3122504" y="5177350"/>
            <a:ext cx="3781425" cy="7080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Politics</a:t>
            </a:r>
          </a:p>
        </p:txBody>
      </p:sp>
      <p:sp>
        <p:nvSpPr>
          <p:cNvPr id="237573" name="WordArt 5"/>
          <p:cNvSpPr>
            <a:spLocks noChangeArrowheads="1" noChangeShapeType="1" noTextEdit="1"/>
          </p:cNvSpPr>
          <p:nvPr/>
        </p:nvSpPr>
        <p:spPr bwMode="auto">
          <a:xfrm rot="168037">
            <a:off x="2825655" y="2826201"/>
            <a:ext cx="4248150" cy="7080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CC"/>
                </a:solidFill>
                <a:latin typeface="Arial Black"/>
              </a:rPr>
              <a:t>Resources</a:t>
            </a:r>
          </a:p>
        </p:txBody>
      </p:sp>
      <p:sp>
        <p:nvSpPr>
          <p:cNvPr id="237575" name="WordArt 7"/>
          <p:cNvSpPr>
            <a:spLocks noChangeArrowheads="1" noChangeShapeType="1" noTextEdit="1"/>
          </p:cNvSpPr>
          <p:nvPr/>
        </p:nvSpPr>
        <p:spPr bwMode="auto">
          <a:xfrm rot="894916">
            <a:off x="3222322" y="4151991"/>
            <a:ext cx="2051050" cy="9001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Procedures</a:t>
            </a:r>
          </a:p>
        </p:txBody>
      </p:sp>
      <p:sp>
        <p:nvSpPr>
          <p:cNvPr id="237577" name="WordArt 9"/>
          <p:cNvSpPr>
            <a:spLocks noChangeArrowheads="1" noChangeShapeType="1" noTextEdit="1"/>
          </p:cNvSpPr>
          <p:nvPr/>
        </p:nvSpPr>
        <p:spPr bwMode="auto">
          <a:xfrm>
            <a:off x="6365875" y="368301"/>
            <a:ext cx="3240088" cy="9001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Communication</a:t>
            </a:r>
          </a:p>
        </p:txBody>
      </p:sp>
      <p:pic>
        <p:nvPicPr>
          <p:cNvPr id="237580" name="Picture 12" descr="j00787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95382" y="3714750"/>
            <a:ext cx="1717675" cy="26590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7110884" y="1555354"/>
            <a:ext cx="2233613" cy="2159000"/>
            <a:chOff x="1532" y="4293"/>
            <a:chExt cx="1407" cy="1360"/>
          </a:xfrm>
        </p:grpSpPr>
        <p:sp>
          <p:nvSpPr>
            <p:cNvPr id="27663" name="AutoShape 14"/>
            <p:cNvSpPr>
              <a:spLocks noChangeArrowheads="1"/>
            </p:cNvSpPr>
            <p:nvPr/>
          </p:nvSpPr>
          <p:spPr bwMode="auto">
            <a:xfrm flipV="1">
              <a:off x="1532" y="4655"/>
              <a:ext cx="1407" cy="998"/>
            </a:xfrm>
            <a:custGeom>
              <a:avLst/>
              <a:gdLst>
                <a:gd name="T0" fmla="*/ 80 w 21600"/>
                <a:gd name="T1" fmla="*/ 23 h 21600"/>
                <a:gd name="T2" fmla="*/ 46 w 21600"/>
                <a:gd name="T3" fmla="*/ 46 h 21600"/>
                <a:gd name="T4" fmla="*/ 11 w 21600"/>
                <a:gd name="T5" fmla="*/ 23 h 21600"/>
                <a:gd name="T6" fmla="*/ 4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8 w 21600"/>
                <a:gd name="T13" fmla="*/ 4502 h 21600"/>
                <a:gd name="T14" fmla="*/ 17102 w 21600"/>
                <a:gd name="T15" fmla="*/ 1709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eaLnBrk="0" hangingPunct="0"/>
              <a:r>
                <a:rPr lang="en-GB" sz="3000" dirty="0"/>
                <a:t>  and </a:t>
              </a:r>
            </a:p>
            <a:p>
              <a:pPr eaLnBrk="0" hangingPunct="0"/>
              <a:r>
                <a:rPr lang="en-GB" sz="3000" dirty="0"/>
                <a:t> a lot </a:t>
              </a:r>
            </a:p>
            <a:p>
              <a:pPr eaLnBrk="0" hangingPunct="0"/>
              <a:r>
                <a:rPr lang="en-GB" sz="3000" dirty="0"/>
                <a:t> more</a:t>
              </a:r>
              <a:endParaRPr lang="en-US" sz="3000" dirty="0"/>
            </a:p>
          </p:txBody>
        </p:sp>
        <p:grpSp>
          <p:nvGrpSpPr>
            <p:cNvPr id="27664" name="Group 15"/>
            <p:cNvGrpSpPr>
              <a:grpSpLocks/>
            </p:cNvGrpSpPr>
            <p:nvPr/>
          </p:nvGrpSpPr>
          <p:grpSpPr bwMode="auto">
            <a:xfrm>
              <a:off x="2054" y="4293"/>
              <a:ext cx="363" cy="363"/>
              <a:chOff x="2054" y="4293"/>
              <a:chExt cx="363" cy="363"/>
            </a:xfrm>
          </p:grpSpPr>
          <p:sp>
            <p:nvSpPr>
              <p:cNvPr id="27665" name="Oval 16"/>
              <p:cNvSpPr>
                <a:spLocks noChangeArrowheads="1"/>
              </p:cNvSpPr>
              <p:nvPr/>
            </p:nvSpPr>
            <p:spPr bwMode="auto">
              <a:xfrm>
                <a:off x="2054" y="4293"/>
                <a:ext cx="363" cy="363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6" name="Oval 17"/>
              <p:cNvSpPr>
                <a:spLocks noChangeArrowheads="1"/>
              </p:cNvSpPr>
              <p:nvPr/>
            </p:nvSpPr>
            <p:spPr bwMode="auto">
              <a:xfrm>
                <a:off x="2122" y="4361"/>
                <a:ext cx="227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7FAD04E7-6299-4D2C-AC49-3FE17B150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45" y="630698"/>
            <a:ext cx="3653364" cy="1163688"/>
          </a:xfrm>
        </p:spPr>
        <p:txBody>
          <a:bodyPr>
            <a:noAutofit/>
          </a:bodyPr>
          <a:lstStyle/>
          <a:p>
            <a:r>
              <a:rPr lang="en-GB" sz="4800" dirty="0">
                <a:latin typeface="+mn-lt"/>
                <a:ea typeface="+mn-ea"/>
                <a:cs typeface="+mn-cs"/>
              </a:rPr>
              <a:t>So, we need to consider:</a:t>
            </a:r>
          </a:p>
        </p:txBody>
      </p:sp>
      <p:sp>
        <p:nvSpPr>
          <p:cNvPr id="237579" name="WordArt 11"/>
          <p:cNvSpPr>
            <a:spLocks noChangeArrowheads="1" noChangeShapeType="1" noTextEdit="1"/>
          </p:cNvSpPr>
          <p:nvPr/>
        </p:nvSpPr>
        <p:spPr bwMode="auto">
          <a:xfrm>
            <a:off x="7761288" y="4499340"/>
            <a:ext cx="3389312" cy="9001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FF"/>
                </a:solidFill>
                <a:latin typeface="Arial Black"/>
              </a:rPr>
              <a:t>Values</a:t>
            </a:r>
          </a:p>
        </p:txBody>
      </p:sp>
      <p:sp>
        <p:nvSpPr>
          <p:cNvPr id="237578" name="WordArt 10"/>
          <p:cNvSpPr>
            <a:spLocks noChangeArrowheads="1" noChangeShapeType="1" noTextEdit="1"/>
          </p:cNvSpPr>
          <p:nvPr/>
        </p:nvSpPr>
        <p:spPr bwMode="auto">
          <a:xfrm rot="981060">
            <a:off x="8364603" y="1526540"/>
            <a:ext cx="2752725" cy="7080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Arial Black"/>
              </a:rPr>
              <a:t>Attitudes</a:t>
            </a:r>
          </a:p>
        </p:txBody>
      </p:sp>
      <p:sp>
        <p:nvSpPr>
          <p:cNvPr id="237576" name="WordArt 8"/>
          <p:cNvSpPr>
            <a:spLocks noChangeArrowheads="1" noChangeShapeType="1" noTextEdit="1"/>
          </p:cNvSpPr>
          <p:nvPr/>
        </p:nvSpPr>
        <p:spPr bwMode="auto">
          <a:xfrm>
            <a:off x="5600450" y="5592731"/>
            <a:ext cx="4671706" cy="840421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Strategic goals</a:t>
            </a:r>
          </a:p>
        </p:txBody>
      </p:sp>
      <p:sp>
        <p:nvSpPr>
          <p:cNvPr id="20" name="WordArt 5">
            <a:extLst>
              <a:ext uri="{FF2B5EF4-FFF2-40B4-BE49-F238E27FC236}">
                <a16:creationId xmlns:a16="http://schemas.microsoft.com/office/drawing/2014/main" id="{1F168899-E2A0-4C4F-BDED-EBA6AC4F89F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89617">
            <a:off x="2146092" y="1870302"/>
            <a:ext cx="4248150" cy="708025"/>
          </a:xfrm>
          <a:prstGeom prst="rect">
            <a:avLst/>
          </a:prstGeom>
          <a:noFill/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Systems</a:t>
            </a:r>
          </a:p>
        </p:txBody>
      </p:sp>
      <p:sp>
        <p:nvSpPr>
          <p:cNvPr id="21" name="WordArt 10">
            <a:extLst>
              <a:ext uri="{FF2B5EF4-FFF2-40B4-BE49-F238E27FC236}">
                <a16:creationId xmlns:a16="http://schemas.microsoft.com/office/drawing/2014/main" id="{D5DD76FE-D1E9-49AC-AD83-B3D0B8F0B3B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97580">
            <a:off x="8895793" y="2564129"/>
            <a:ext cx="2752725" cy="7080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 Black"/>
              </a:rPr>
              <a:t>Culture</a:t>
            </a:r>
          </a:p>
        </p:txBody>
      </p:sp>
      <p:sp>
        <p:nvSpPr>
          <p:cNvPr id="22" name="WordArt 7">
            <a:extLst>
              <a:ext uri="{FF2B5EF4-FFF2-40B4-BE49-F238E27FC236}">
                <a16:creationId xmlns:a16="http://schemas.microsoft.com/office/drawing/2014/main" id="{AF023EF0-748B-47EE-BF7D-C3C775F7BEB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894916">
            <a:off x="4801081" y="3478818"/>
            <a:ext cx="2051050" cy="9001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55A11"/>
                </a:solidFill>
                <a:latin typeface="Arial Black"/>
              </a:rPr>
              <a:t>Facilities</a:t>
            </a:r>
          </a:p>
        </p:txBody>
      </p:sp>
      <p:sp>
        <p:nvSpPr>
          <p:cNvPr id="23" name="WordArt 7">
            <a:extLst>
              <a:ext uri="{FF2B5EF4-FFF2-40B4-BE49-F238E27FC236}">
                <a16:creationId xmlns:a16="http://schemas.microsoft.com/office/drawing/2014/main" id="{07681A00-B9E9-40C6-B0B9-F56F3080868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894916">
            <a:off x="9687250" y="3418959"/>
            <a:ext cx="2051050" cy="9001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People</a:t>
            </a:r>
          </a:p>
        </p:txBody>
      </p:sp>
      <p:sp>
        <p:nvSpPr>
          <p:cNvPr id="237574" name="WordArt 6"/>
          <p:cNvSpPr>
            <a:spLocks noChangeArrowheads="1" noChangeShapeType="1" noTextEdit="1"/>
          </p:cNvSpPr>
          <p:nvPr/>
        </p:nvSpPr>
        <p:spPr bwMode="auto">
          <a:xfrm rot="344428">
            <a:off x="3440112" y="1097299"/>
            <a:ext cx="4772025" cy="990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Arial Black"/>
              </a:rPr>
              <a:t>Relationships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37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Picture 2">
            <a:extLst>
              <a:ext uri="{FF2B5EF4-FFF2-40B4-BE49-F238E27FC236}">
                <a16:creationId xmlns:a16="http://schemas.microsoft.com/office/drawing/2014/main" id="{C3D40928-4A75-4FAC-B284-4B066B08A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96610" y="2528889"/>
            <a:ext cx="1530350" cy="375443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</p:pic>
      <p:sp>
        <p:nvSpPr>
          <p:cNvPr id="237572" name="WordArt 4"/>
          <p:cNvSpPr>
            <a:spLocks noChangeArrowheads="1" noChangeShapeType="1" noTextEdit="1"/>
          </p:cNvSpPr>
          <p:nvPr/>
        </p:nvSpPr>
        <p:spPr bwMode="auto">
          <a:xfrm rot="420323">
            <a:off x="3122504" y="5177350"/>
            <a:ext cx="3781425" cy="7080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Politics</a:t>
            </a:r>
          </a:p>
        </p:txBody>
      </p:sp>
      <p:sp>
        <p:nvSpPr>
          <p:cNvPr id="237573" name="WordArt 5"/>
          <p:cNvSpPr>
            <a:spLocks noChangeArrowheads="1" noChangeShapeType="1" noTextEdit="1"/>
          </p:cNvSpPr>
          <p:nvPr/>
        </p:nvSpPr>
        <p:spPr bwMode="auto">
          <a:xfrm rot="168037">
            <a:off x="2847974" y="2826202"/>
            <a:ext cx="4248150" cy="7080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CC"/>
                </a:solidFill>
                <a:latin typeface="Arial Black"/>
              </a:rPr>
              <a:t>Resources</a:t>
            </a:r>
          </a:p>
        </p:txBody>
      </p:sp>
      <p:sp>
        <p:nvSpPr>
          <p:cNvPr id="237575" name="WordArt 7"/>
          <p:cNvSpPr>
            <a:spLocks noChangeArrowheads="1" noChangeShapeType="1" noTextEdit="1"/>
          </p:cNvSpPr>
          <p:nvPr/>
        </p:nvSpPr>
        <p:spPr bwMode="auto">
          <a:xfrm rot="894916">
            <a:off x="3244641" y="4151992"/>
            <a:ext cx="2051050" cy="9001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Procedures</a:t>
            </a:r>
          </a:p>
        </p:txBody>
      </p:sp>
      <p:sp>
        <p:nvSpPr>
          <p:cNvPr id="237577" name="WordArt 9"/>
          <p:cNvSpPr>
            <a:spLocks noChangeArrowheads="1" noChangeShapeType="1" noTextEdit="1"/>
          </p:cNvSpPr>
          <p:nvPr/>
        </p:nvSpPr>
        <p:spPr bwMode="auto">
          <a:xfrm>
            <a:off x="6365875" y="368301"/>
            <a:ext cx="3240088" cy="9001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Communication</a:t>
            </a:r>
          </a:p>
        </p:txBody>
      </p:sp>
      <p:pic>
        <p:nvPicPr>
          <p:cNvPr id="237580" name="Picture 12" descr="j00787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95382" y="3714750"/>
            <a:ext cx="1717675" cy="26590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7110884" y="1555354"/>
            <a:ext cx="2233613" cy="2159000"/>
            <a:chOff x="1532" y="4293"/>
            <a:chExt cx="1407" cy="1360"/>
          </a:xfrm>
        </p:grpSpPr>
        <p:sp>
          <p:nvSpPr>
            <p:cNvPr id="27663" name="AutoShape 14"/>
            <p:cNvSpPr>
              <a:spLocks noChangeArrowheads="1"/>
            </p:cNvSpPr>
            <p:nvPr/>
          </p:nvSpPr>
          <p:spPr bwMode="auto">
            <a:xfrm flipV="1">
              <a:off x="1532" y="4655"/>
              <a:ext cx="1407" cy="998"/>
            </a:xfrm>
            <a:custGeom>
              <a:avLst/>
              <a:gdLst>
                <a:gd name="T0" fmla="*/ 80 w 21600"/>
                <a:gd name="T1" fmla="*/ 23 h 21600"/>
                <a:gd name="T2" fmla="*/ 46 w 21600"/>
                <a:gd name="T3" fmla="*/ 46 h 21600"/>
                <a:gd name="T4" fmla="*/ 11 w 21600"/>
                <a:gd name="T5" fmla="*/ 23 h 21600"/>
                <a:gd name="T6" fmla="*/ 4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8 w 21600"/>
                <a:gd name="T13" fmla="*/ 4502 h 21600"/>
                <a:gd name="T14" fmla="*/ 17102 w 21600"/>
                <a:gd name="T15" fmla="*/ 1709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eaLnBrk="0" hangingPunct="0"/>
              <a:r>
                <a:rPr lang="en-GB" sz="3000" dirty="0"/>
                <a:t>  and </a:t>
              </a:r>
            </a:p>
            <a:p>
              <a:pPr eaLnBrk="0" hangingPunct="0"/>
              <a:r>
                <a:rPr lang="en-GB" sz="3000" dirty="0"/>
                <a:t> a lot </a:t>
              </a:r>
            </a:p>
            <a:p>
              <a:pPr eaLnBrk="0" hangingPunct="0"/>
              <a:r>
                <a:rPr lang="en-GB" sz="3000" dirty="0"/>
                <a:t> more</a:t>
              </a:r>
              <a:endParaRPr lang="en-US" sz="3000" dirty="0"/>
            </a:p>
          </p:txBody>
        </p:sp>
        <p:grpSp>
          <p:nvGrpSpPr>
            <p:cNvPr id="27664" name="Group 15"/>
            <p:cNvGrpSpPr>
              <a:grpSpLocks/>
            </p:cNvGrpSpPr>
            <p:nvPr/>
          </p:nvGrpSpPr>
          <p:grpSpPr bwMode="auto">
            <a:xfrm>
              <a:off x="2054" y="4293"/>
              <a:ext cx="363" cy="363"/>
              <a:chOff x="2054" y="4293"/>
              <a:chExt cx="363" cy="363"/>
            </a:xfrm>
          </p:grpSpPr>
          <p:sp>
            <p:nvSpPr>
              <p:cNvPr id="27665" name="Oval 16"/>
              <p:cNvSpPr>
                <a:spLocks noChangeArrowheads="1"/>
              </p:cNvSpPr>
              <p:nvPr/>
            </p:nvSpPr>
            <p:spPr bwMode="auto">
              <a:xfrm>
                <a:off x="2054" y="4293"/>
                <a:ext cx="363" cy="363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6" name="Oval 17"/>
              <p:cNvSpPr>
                <a:spLocks noChangeArrowheads="1"/>
              </p:cNvSpPr>
              <p:nvPr/>
            </p:nvSpPr>
            <p:spPr bwMode="auto">
              <a:xfrm>
                <a:off x="2122" y="4361"/>
                <a:ext cx="227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7FAD04E7-6299-4D2C-AC49-3FE17B150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463" y="245975"/>
            <a:ext cx="5263705" cy="1163688"/>
          </a:xfrm>
        </p:spPr>
        <p:txBody>
          <a:bodyPr>
            <a:noAutofit/>
          </a:bodyPr>
          <a:lstStyle/>
          <a:p>
            <a:r>
              <a:rPr lang="en-GB" sz="4800" dirty="0">
                <a:latin typeface="+mn-lt"/>
                <a:ea typeface="+mn-ea"/>
                <a:cs typeface="+mn-cs"/>
              </a:rPr>
              <a:t>actually:</a:t>
            </a:r>
          </a:p>
        </p:txBody>
      </p:sp>
      <p:sp>
        <p:nvSpPr>
          <p:cNvPr id="237579" name="WordArt 11"/>
          <p:cNvSpPr>
            <a:spLocks noChangeArrowheads="1" noChangeShapeType="1" noTextEdit="1"/>
          </p:cNvSpPr>
          <p:nvPr/>
        </p:nvSpPr>
        <p:spPr bwMode="auto">
          <a:xfrm>
            <a:off x="7761288" y="4499340"/>
            <a:ext cx="3389312" cy="9001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FF"/>
                </a:solidFill>
                <a:latin typeface="Arial Black"/>
              </a:rPr>
              <a:t>Values</a:t>
            </a:r>
          </a:p>
        </p:txBody>
      </p:sp>
      <p:sp>
        <p:nvSpPr>
          <p:cNvPr id="237578" name="WordArt 10"/>
          <p:cNvSpPr>
            <a:spLocks noChangeArrowheads="1" noChangeShapeType="1" noTextEdit="1"/>
          </p:cNvSpPr>
          <p:nvPr/>
        </p:nvSpPr>
        <p:spPr bwMode="auto">
          <a:xfrm rot="981060">
            <a:off x="8364603" y="1526540"/>
            <a:ext cx="2752725" cy="7080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Arial Black"/>
              </a:rPr>
              <a:t>Attitudes</a:t>
            </a:r>
          </a:p>
        </p:txBody>
      </p:sp>
      <p:sp>
        <p:nvSpPr>
          <p:cNvPr id="237576" name="WordArt 8"/>
          <p:cNvSpPr>
            <a:spLocks noChangeArrowheads="1" noChangeShapeType="1" noTextEdit="1"/>
          </p:cNvSpPr>
          <p:nvPr/>
        </p:nvSpPr>
        <p:spPr bwMode="auto">
          <a:xfrm>
            <a:off x="5600450" y="5592731"/>
            <a:ext cx="4671706" cy="840421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Strategic goals</a:t>
            </a:r>
          </a:p>
        </p:txBody>
      </p:sp>
      <p:sp>
        <p:nvSpPr>
          <p:cNvPr id="20" name="WordArt 5">
            <a:extLst>
              <a:ext uri="{FF2B5EF4-FFF2-40B4-BE49-F238E27FC236}">
                <a16:creationId xmlns:a16="http://schemas.microsoft.com/office/drawing/2014/main" id="{1F168899-E2A0-4C4F-BDED-EBA6AC4F89F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89617">
            <a:off x="2146092" y="1870302"/>
            <a:ext cx="4248150" cy="708025"/>
          </a:xfrm>
          <a:prstGeom prst="rect">
            <a:avLst/>
          </a:prstGeom>
          <a:noFill/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/>
              </a:rPr>
              <a:t>Systems</a:t>
            </a:r>
          </a:p>
        </p:txBody>
      </p:sp>
      <p:sp>
        <p:nvSpPr>
          <p:cNvPr id="21" name="WordArt 10">
            <a:extLst>
              <a:ext uri="{FF2B5EF4-FFF2-40B4-BE49-F238E27FC236}">
                <a16:creationId xmlns:a16="http://schemas.microsoft.com/office/drawing/2014/main" id="{D5DD76FE-D1E9-49AC-AD83-B3D0B8F0B3B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97580">
            <a:off x="8895793" y="2564129"/>
            <a:ext cx="2752725" cy="7080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 Black"/>
              </a:rPr>
              <a:t>Culture</a:t>
            </a:r>
          </a:p>
        </p:txBody>
      </p:sp>
      <p:sp>
        <p:nvSpPr>
          <p:cNvPr id="22" name="WordArt 7">
            <a:extLst>
              <a:ext uri="{FF2B5EF4-FFF2-40B4-BE49-F238E27FC236}">
                <a16:creationId xmlns:a16="http://schemas.microsoft.com/office/drawing/2014/main" id="{AF023EF0-748B-47EE-BF7D-C3C775F7BEB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894916">
            <a:off x="4823400" y="3478819"/>
            <a:ext cx="2051050" cy="9001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55A11"/>
                </a:solidFill>
                <a:latin typeface="Arial Black"/>
              </a:rPr>
              <a:t>Facilities</a:t>
            </a:r>
          </a:p>
        </p:txBody>
      </p:sp>
      <p:sp>
        <p:nvSpPr>
          <p:cNvPr id="23" name="WordArt 7">
            <a:extLst>
              <a:ext uri="{FF2B5EF4-FFF2-40B4-BE49-F238E27FC236}">
                <a16:creationId xmlns:a16="http://schemas.microsoft.com/office/drawing/2014/main" id="{07681A00-B9E9-40C6-B0B9-F56F3080868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894916">
            <a:off x="9687250" y="3418959"/>
            <a:ext cx="2051050" cy="9001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People</a:t>
            </a:r>
          </a:p>
        </p:txBody>
      </p:sp>
      <p:sp>
        <p:nvSpPr>
          <p:cNvPr id="237574" name="WordArt 6"/>
          <p:cNvSpPr>
            <a:spLocks noChangeArrowheads="1" noChangeShapeType="1" noTextEdit="1"/>
          </p:cNvSpPr>
          <p:nvPr/>
        </p:nvSpPr>
        <p:spPr bwMode="auto">
          <a:xfrm rot="346320">
            <a:off x="3440112" y="1097299"/>
            <a:ext cx="4772025" cy="990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Arial Black"/>
              </a:rPr>
              <a:t>Relationships</a:t>
            </a:r>
          </a:p>
        </p:txBody>
      </p:sp>
      <p:sp>
        <p:nvSpPr>
          <p:cNvPr id="26" name="WordArt 7">
            <a:extLst>
              <a:ext uri="{FF2B5EF4-FFF2-40B4-BE49-F238E27FC236}">
                <a16:creationId xmlns:a16="http://schemas.microsoft.com/office/drawing/2014/main" id="{BD86E0AF-D1E0-469F-9B55-A73494927BB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894916">
            <a:off x="9253501" y="3785980"/>
            <a:ext cx="2573185" cy="1006096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GB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but mostly People</a:t>
            </a:r>
          </a:p>
        </p:txBody>
      </p:sp>
    </p:spTree>
    <p:extLst>
      <p:ext uri="{BB962C8B-B14F-4D97-AF65-F5344CB8AC3E}">
        <p14:creationId xmlns:p14="http://schemas.microsoft.com/office/powerpoint/2010/main" val="237235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7.40741E-7 L -0.00378 -0.583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-2919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7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375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37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375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37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2" grpId="0"/>
      <p:bldP spid="19" grpId="0"/>
      <p:bldP spid="237579" grpId="0"/>
      <p:bldP spid="237578" grpId="0"/>
      <p:bldP spid="20" grpId="0"/>
      <p:bldP spid="21" grpId="0"/>
      <p:bldP spid="22" grpId="0"/>
      <p:bldP spid="237574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338087" y="1450884"/>
            <a:ext cx="3551274" cy="3544319"/>
          </a:xfrm>
          <a:prstGeom prst="rect">
            <a:avLst/>
          </a:prstGeom>
          <a:noFill/>
        </p:spPr>
        <p:txBody>
          <a:bodyPr vert="horz" wrap="none" rtlCol="0">
            <a:prstTxWarp prst="textArchUp">
              <a:avLst>
                <a:gd name="adj" fmla="val 10849412"/>
              </a:avLst>
            </a:prstTxWarp>
            <a:spAutoFit/>
          </a:bodyPr>
          <a:lstStyle/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EXPECTATIONS</a:t>
            </a:r>
          </a:p>
        </p:txBody>
      </p:sp>
      <p:sp>
        <p:nvSpPr>
          <p:cNvPr id="13" name="TextBox 12"/>
          <p:cNvSpPr txBox="1"/>
          <p:nvPr/>
        </p:nvSpPr>
        <p:spPr>
          <a:xfrm rot="17963254">
            <a:off x="4510534" y="1738009"/>
            <a:ext cx="3641660" cy="3816176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>
                <a:gd name="adj" fmla="val 2105696"/>
              </a:avLst>
            </a:prstTxWarp>
            <a:spAutoFit/>
          </a:bodyPr>
          <a:lstStyle/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PEOPLE</a:t>
            </a:r>
          </a:p>
        </p:txBody>
      </p:sp>
      <p:sp>
        <p:nvSpPr>
          <p:cNvPr id="16" name="TextBox 15"/>
          <p:cNvSpPr txBox="1"/>
          <p:nvPr/>
        </p:nvSpPr>
        <p:spPr>
          <a:xfrm rot="3561498">
            <a:off x="4002590" y="1738302"/>
            <a:ext cx="3838393" cy="3818407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>
                <a:gd name="adj" fmla="val 2255336"/>
              </a:avLst>
            </a:prstTxWarp>
            <a:spAutoFit/>
          </a:bodyPr>
          <a:lstStyle/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CONDITIONS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A86EAF-9BE4-4FAF-93CD-71F8DD22DE9F}"/>
              </a:ext>
            </a:extLst>
          </p:cNvPr>
          <p:cNvSpPr txBox="1"/>
          <p:nvPr/>
        </p:nvSpPr>
        <p:spPr>
          <a:xfrm>
            <a:off x="4599161" y="1977118"/>
            <a:ext cx="3059226" cy="3653201"/>
          </a:xfrm>
          <a:prstGeom prst="rect">
            <a:avLst/>
          </a:prstGeom>
          <a:noFill/>
        </p:spPr>
        <p:txBody>
          <a:bodyPr vert="horz" wrap="none" rtlCol="0">
            <a:prstTxWarp prst="textArchUp">
              <a:avLst>
                <a:gd name="adj" fmla="val 10849412"/>
              </a:avLst>
            </a:prstTxWarp>
            <a:spAutoFit/>
          </a:bodyPr>
          <a:lstStyle/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This is where productive performance happens</a:t>
            </a:r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165988" y="1236060"/>
            <a:ext cx="3880352" cy="3893407"/>
          </a:xfrm>
          <a:prstGeom prst="ellipse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3969208" y="1735181"/>
            <a:ext cx="3839903" cy="3863621"/>
          </a:xfrm>
          <a:prstGeom prst="ellipse">
            <a:avLst/>
          </a:prstGeom>
          <a:noFill/>
          <a:ln w="50800">
            <a:solidFill>
              <a:srgbClr val="00B05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401511" y="1724843"/>
            <a:ext cx="3859698" cy="3873959"/>
          </a:xfrm>
          <a:prstGeom prst="ellipse">
            <a:avLst/>
          </a:prstGeom>
          <a:noFill/>
          <a:ln w="50800"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5FCC62C-C120-44DC-AD7D-97D3E84930E2}"/>
              </a:ext>
            </a:extLst>
          </p:cNvPr>
          <p:cNvSpPr/>
          <p:nvPr/>
        </p:nvSpPr>
        <p:spPr>
          <a:xfrm>
            <a:off x="998371" y="3952904"/>
            <a:ext cx="2646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i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 finances, processes, facilities, other people</a:t>
            </a:r>
            <a:endParaRPr lang="en-US" sz="1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0798E44-6966-4575-A839-32794F3DDF01}"/>
              </a:ext>
            </a:extLst>
          </p:cNvPr>
          <p:cNvSpPr/>
          <p:nvPr/>
        </p:nvSpPr>
        <p:spPr>
          <a:xfrm>
            <a:off x="8109764" y="4020279"/>
            <a:ext cx="358512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 attitudes, skills, knowledge</a:t>
            </a:r>
            <a:endParaRPr lang="en-US" sz="1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E8002432-7700-42AD-9CFD-BEE4201FB324}"/>
              </a:ext>
            </a:extLst>
          </p:cNvPr>
          <p:cNvSpPr/>
          <p:nvPr/>
        </p:nvSpPr>
        <p:spPr>
          <a:xfrm rot="18550104">
            <a:off x="4399834" y="1728016"/>
            <a:ext cx="3869203" cy="3851919"/>
          </a:xfrm>
          <a:prstGeom prst="arc">
            <a:avLst>
              <a:gd name="adj1" fmla="val 12782639"/>
              <a:gd name="adj2" fmla="val 18833403"/>
            </a:avLst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767D7AD-EE26-4CAD-A404-91F85C5A76F7}"/>
              </a:ext>
            </a:extLst>
          </p:cNvPr>
          <p:cNvSpPr/>
          <p:nvPr/>
        </p:nvSpPr>
        <p:spPr>
          <a:xfrm rot="3995794">
            <a:off x="3947649" y="1730820"/>
            <a:ext cx="3874058" cy="3873960"/>
          </a:xfrm>
          <a:prstGeom prst="arc">
            <a:avLst>
              <a:gd name="adj1" fmla="val 12577264"/>
              <a:gd name="adj2" fmla="val 18697409"/>
            </a:avLst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7276A403-2D62-4179-89FB-5980B63D6C7F}"/>
              </a:ext>
            </a:extLst>
          </p:cNvPr>
          <p:cNvSpPr/>
          <p:nvPr/>
        </p:nvSpPr>
        <p:spPr>
          <a:xfrm rot="10800000">
            <a:off x="4165988" y="1218452"/>
            <a:ext cx="3873302" cy="3914282"/>
          </a:xfrm>
          <a:prstGeom prst="arc">
            <a:avLst>
              <a:gd name="adj1" fmla="val 12813309"/>
              <a:gd name="adj2" fmla="val 19596664"/>
            </a:avLst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02DDC497-2BE1-4F90-8138-8ECC9F3262D1}"/>
              </a:ext>
            </a:extLst>
          </p:cNvPr>
          <p:cNvSpPr/>
          <p:nvPr/>
        </p:nvSpPr>
        <p:spPr>
          <a:xfrm rot="400782">
            <a:off x="4165903" y="1237466"/>
            <a:ext cx="3895241" cy="3902914"/>
          </a:xfrm>
          <a:prstGeom prst="arc">
            <a:avLst>
              <a:gd name="adj1" fmla="val 11185435"/>
              <a:gd name="adj2" fmla="val 20194852"/>
            </a:avLst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A0FC6E7B-5875-48B8-A3CE-2563EBAA50DD}"/>
              </a:ext>
            </a:extLst>
          </p:cNvPr>
          <p:cNvSpPr/>
          <p:nvPr/>
        </p:nvSpPr>
        <p:spPr>
          <a:xfrm rot="16200000">
            <a:off x="3984879" y="1712433"/>
            <a:ext cx="3884096" cy="3914282"/>
          </a:xfrm>
          <a:prstGeom prst="arc">
            <a:avLst>
              <a:gd name="adj1" fmla="val 10442565"/>
              <a:gd name="adj2" fmla="val 17968692"/>
            </a:avLst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73B55B74-5AD1-44C9-96F3-5679EBFD4E1E}"/>
              </a:ext>
            </a:extLst>
          </p:cNvPr>
          <p:cNvSpPr/>
          <p:nvPr/>
        </p:nvSpPr>
        <p:spPr>
          <a:xfrm rot="5400000">
            <a:off x="4379269" y="1721548"/>
            <a:ext cx="3893407" cy="3884097"/>
          </a:xfrm>
          <a:prstGeom prst="arc">
            <a:avLst>
              <a:gd name="adj1" fmla="val 14222539"/>
              <a:gd name="adj2" fmla="val 350974"/>
            </a:avLst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845908-84B6-4FD3-8581-763E25E0C563}"/>
              </a:ext>
            </a:extLst>
          </p:cNvPr>
          <p:cNvSpPr txBox="1"/>
          <p:nvPr/>
        </p:nvSpPr>
        <p:spPr>
          <a:xfrm>
            <a:off x="8579212" y="1634764"/>
            <a:ext cx="1931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Bradley Hand ITC" panose="03070402050302030203" pitchFamily="66" charset="0"/>
              </a:rPr>
              <a:t>Boundary of any situation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118963F-7008-4F5B-A765-A9F764DB7427}"/>
              </a:ext>
            </a:extLst>
          </p:cNvPr>
          <p:cNvCxnSpPr>
            <a:cxnSpLocks/>
            <a:stCxn id="2" idx="1"/>
          </p:cNvCxnSpPr>
          <p:nvPr/>
        </p:nvCxnSpPr>
        <p:spPr>
          <a:xfrm flipH="1">
            <a:off x="8022968" y="1988707"/>
            <a:ext cx="556244" cy="707886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85DF45F1-19CC-45E6-BC23-07BB8F4AC697}"/>
              </a:ext>
            </a:extLst>
          </p:cNvPr>
          <p:cNvSpPr txBox="1">
            <a:spLocks/>
          </p:cNvSpPr>
          <p:nvPr/>
        </p:nvSpPr>
        <p:spPr>
          <a:xfrm>
            <a:off x="343249" y="512909"/>
            <a:ext cx="3720090" cy="7571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800" dirty="0">
                <a:latin typeface="+mn-lt"/>
                <a:ea typeface="+mn-ea"/>
                <a:cs typeface="+mn-cs"/>
              </a:rPr>
              <a:t>PACE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F3D5463-411B-4D5A-B3DB-C64F00932793}"/>
              </a:ext>
            </a:extLst>
          </p:cNvPr>
          <p:cNvSpPr/>
          <p:nvPr/>
        </p:nvSpPr>
        <p:spPr>
          <a:xfrm>
            <a:off x="4396117" y="788205"/>
            <a:ext cx="326227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i="1" dirty="0">
                <a:solidFill>
                  <a:srgbClr val="4562D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 mission, vision, goals and values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D0C2503-D2AA-4175-B447-0EB5F700812F}"/>
              </a:ext>
            </a:extLst>
          </p:cNvPr>
          <p:cNvSpPr/>
          <p:nvPr/>
        </p:nvSpPr>
        <p:spPr>
          <a:xfrm>
            <a:off x="5365788" y="2903739"/>
            <a:ext cx="13710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i="1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Positive outcomes and behaviours 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2ECC8A-97FE-44F5-AEBF-AAE839AB3C71}"/>
              </a:ext>
            </a:extLst>
          </p:cNvPr>
          <p:cNvSpPr txBox="1"/>
          <p:nvPr/>
        </p:nvSpPr>
        <p:spPr>
          <a:xfrm>
            <a:off x="5222264" y="2350411"/>
            <a:ext cx="5581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chemeClr val="accent2">
                    <a:lumMod val="75000"/>
                  </a:schemeClr>
                </a:solidFill>
              </a:rPr>
              <a:t>O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E35C7C7-22E0-4422-AA62-B05A6B446E4F}"/>
              </a:ext>
            </a:extLst>
          </p:cNvPr>
          <p:cNvSpPr txBox="1"/>
          <p:nvPr/>
        </p:nvSpPr>
        <p:spPr>
          <a:xfrm>
            <a:off x="6389206" y="2316213"/>
            <a:ext cx="5581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chemeClr val="accent2">
                    <a:lumMod val="75000"/>
                  </a:schemeClr>
                </a:solidFill>
              </a:rPr>
              <a:t>O</a:t>
            </a:r>
          </a:p>
        </p:txBody>
      </p:sp>
      <p:sp>
        <p:nvSpPr>
          <p:cNvPr id="8" name="Moon 7">
            <a:extLst>
              <a:ext uri="{FF2B5EF4-FFF2-40B4-BE49-F238E27FC236}">
                <a16:creationId xmlns:a16="http://schemas.microsoft.com/office/drawing/2014/main" id="{2D963D21-9243-4AD7-B6DF-C6595F0E8A9D}"/>
              </a:ext>
            </a:extLst>
          </p:cNvPr>
          <p:cNvSpPr/>
          <p:nvPr/>
        </p:nvSpPr>
        <p:spPr>
          <a:xfrm rot="16200000">
            <a:off x="5851570" y="3449114"/>
            <a:ext cx="457200" cy="2018804"/>
          </a:xfrm>
          <a:prstGeom prst="moon">
            <a:avLst/>
          </a:prstGeom>
          <a:noFill/>
          <a:ln w="412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28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  <p:bldP spid="16" grpId="0"/>
      <p:bldP spid="15" grpId="0" build="allAtOnce"/>
      <p:bldP spid="4" grpId="0" animBg="1"/>
      <p:bldP spid="5" grpId="0" animBg="1"/>
      <p:bldP spid="10" grpId="0" animBg="1"/>
      <p:bldP spid="19" grpId="0"/>
      <p:bldP spid="21" grpId="0"/>
      <p:bldP spid="20" grpId="0" animBg="1"/>
      <p:bldP spid="22" grpId="0" animBg="1"/>
      <p:bldP spid="23" grpId="0" animBg="1"/>
      <p:bldP spid="26" grpId="0" animBg="1"/>
      <p:bldP spid="27" grpId="0" animBg="1"/>
      <p:bldP spid="29" grpId="0" animBg="1"/>
      <p:bldP spid="2" grpId="0"/>
      <p:bldP spid="30" grpId="0"/>
      <p:bldP spid="28" grpId="0"/>
      <p:bldP spid="7" grpId="0"/>
      <p:bldP spid="31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5">
            <a:extLst>
              <a:ext uri="{FF2B5EF4-FFF2-40B4-BE49-F238E27FC236}">
                <a16:creationId xmlns:a16="http://schemas.microsoft.com/office/drawing/2014/main" id="{7B6EC1C8-62C2-493E-93D5-E69405B32A36}"/>
              </a:ext>
            </a:extLst>
          </p:cNvPr>
          <p:cNvSpPr>
            <a:spLocks noChangeAspect="1"/>
          </p:cNvSpPr>
          <p:nvPr/>
        </p:nvSpPr>
        <p:spPr>
          <a:xfrm>
            <a:off x="4883967" y="2225641"/>
            <a:ext cx="3880352" cy="3894689"/>
          </a:xfrm>
          <a:prstGeom prst="ellipse">
            <a:avLst/>
          </a:prstGeom>
          <a:noFill/>
          <a:ln w="50800"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CDF83B5-6931-4CE9-BCB9-9A8BF03B0027}"/>
              </a:ext>
            </a:extLst>
          </p:cNvPr>
          <p:cNvSpPr txBox="1"/>
          <p:nvPr/>
        </p:nvSpPr>
        <p:spPr>
          <a:xfrm>
            <a:off x="5082639" y="2723974"/>
            <a:ext cx="1990250" cy="3996989"/>
          </a:xfrm>
          <a:prstGeom prst="rect">
            <a:avLst/>
          </a:prstGeom>
          <a:noFill/>
        </p:spPr>
        <p:txBody>
          <a:bodyPr vert="horz" wrap="none" rtlCol="0">
            <a:prstTxWarp prst="textArchUp">
              <a:avLst>
                <a:gd name="adj" fmla="val 10849412"/>
              </a:avLst>
            </a:prstTxWarp>
            <a:spAutoFit/>
          </a:bodyPr>
          <a:lstStyle/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PRODUCTIVE PERFORMANCE</a:t>
            </a:r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165988" y="1238771"/>
            <a:ext cx="3880352" cy="3893407"/>
          </a:xfrm>
          <a:prstGeom prst="ellipse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3387415" y="2243925"/>
            <a:ext cx="3870780" cy="3894689"/>
          </a:xfrm>
          <a:prstGeom prst="ellipse">
            <a:avLst/>
          </a:prstGeom>
          <a:noFill/>
          <a:ln w="50800">
            <a:solidFill>
              <a:srgbClr val="00B05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18184887-751E-4E53-8B6E-32B4E2B9A094}"/>
              </a:ext>
            </a:extLst>
          </p:cNvPr>
          <p:cNvSpPr/>
          <p:nvPr/>
        </p:nvSpPr>
        <p:spPr>
          <a:xfrm rot="18550104">
            <a:off x="4871102" y="2227592"/>
            <a:ext cx="3869203" cy="3851919"/>
          </a:xfrm>
          <a:prstGeom prst="arc">
            <a:avLst>
              <a:gd name="adj1" fmla="val 12782639"/>
              <a:gd name="adj2" fmla="val 17819188"/>
            </a:avLst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E76A4E52-198D-4A9F-A1DC-238D9627DB54}"/>
              </a:ext>
            </a:extLst>
          </p:cNvPr>
          <p:cNvSpPr/>
          <p:nvPr/>
        </p:nvSpPr>
        <p:spPr>
          <a:xfrm rot="3995794">
            <a:off x="3402667" y="2247003"/>
            <a:ext cx="3836712" cy="3898850"/>
          </a:xfrm>
          <a:prstGeom prst="arc">
            <a:avLst>
              <a:gd name="adj1" fmla="val 13463460"/>
              <a:gd name="adj2" fmla="val 18724781"/>
            </a:avLst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60B770CD-799E-4A20-804A-BDABD8A60F25}"/>
              </a:ext>
            </a:extLst>
          </p:cNvPr>
          <p:cNvSpPr/>
          <p:nvPr/>
        </p:nvSpPr>
        <p:spPr>
          <a:xfrm rot="10800000">
            <a:off x="4165988" y="1218452"/>
            <a:ext cx="3882927" cy="3913726"/>
          </a:xfrm>
          <a:prstGeom prst="arc">
            <a:avLst>
              <a:gd name="adj1" fmla="val 14259510"/>
              <a:gd name="adj2" fmla="val 18345004"/>
            </a:avLst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itle 1">
            <a:extLst>
              <a:ext uri="{FF2B5EF4-FFF2-40B4-BE49-F238E27FC236}">
                <a16:creationId xmlns:a16="http://schemas.microsoft.com/office/drawing/2014/main" id="{38A11F87-642E-47DF-945F-0B3145A4D9D8}"/>
              </a:ext>
            </a:extLst>
          </p:cNvPr>
          <p:cNvSpPr txBox="1">
            <a:spLocks/>
          </p:cNvSpPr>
          <p:nvPr/>
        </p:nvSpPr>
        <p:spPr>
          <a:xfrm>
            <a:off x="343249" y="512909"/>
            <a:ext cx="3720090" cy="7571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800" dirty="0">
                <a:latin typeface="+mn-lt"/>
                <a:ea typeface="+mn-ea"/>
                <a:cs typeface="+mn-cs"/>
              </a:rPr>
              <a:t>PACE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1462BDA-95D1-4083-AEAB-9D356D060C6B}"/>
              </a:ext>
            </a:extLst>
          </p:cNvPr>
          <p:cNvSpPr txBox="1"/>
          <p:nvPr/>
        </p:nvSpPr>
        <p:spPr>
          <a:xfrm flipH="1">
            <a:off x="8135614" y="2243925"/>
            <a:ext cx="3862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When expectations and people match but aren’t supported by conditions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743A4D1-AC79-4F9C-82B8-8098AEDE878D}"/>
              </a:ext>
            </a:extLst>
          </p:cNvPr>
          <p:cNvSpPr txBox="1"/>
          <p:nvPr/>
        </p:nvSpPr>
        <p:spPr>
          <a:xfrm flipH="1">
            <a:off x="4031604" y="6136555"/>
            <a:ext cx="4146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When conditions and talents meet but don’t support expectations</a:t>
            </a:r>
            <a:endParaRPr lang="en-GB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AC68BE5-E34E-4F48-AA2B-4C72FEFEA721}"/>
              </a:ext>
            </a:extLst>
          </p:cNvPr>
          <p:cNvSpPr txBox="1"/>
          <p:nvPr/>
        </p:nvSpPr>
        <p:spPr>
          <a:xfrm flipH="1">
            <a:off x="4899939" y="1530955"/>
            <a:ext cx="24115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>
                <a:solidFill>
                  <a:srgbClr val="FF0000"/>
                </a:solidFill>
                <a:sym typeface="Wingdings" panose="05000000000000000000" pitchFamily="2" charset="2"/>
              </a:rPr>
              <a:t>Unachievable expectations</a:t>
            </a:r>
            <a:endParaRPr lang="en-GB" sz="1600" b="1" i="1" dirty="0">
              <a:solidFill>
                <a:srgbClr val="FF000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14AED58-2EB7-4B48-A1CC-A0CD03D0D2A4}"/>
              </a:ext>
            </a:extLst>
          </p:cNvPr>
          <p:cNvSpPr txBox="1"/>
          <p:nvPr/>
        </p:nvSpPr>
        <p:spPr>
          <a:xfrm flipH="1">
            <a:off x="1807760" y="2225641"/>
            <a:ext cx="2466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When talents don’t reach this far</a:t>
            </a:r>
            <a:endParaRPr lang="en-GB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38CE2AA-1CA1-4022-9BA8-F95E63689891}"/>
              </a:ext>
            </a:extLst>
          </p:cNvPr>
          <p:cNvSpPr txBox="1"/>
          <p:nvPr/>
        </p:nvSpPr>
        <p:spPr>
          <a:xfrm flipH="1">
            <a:off x="7459611" y="4353351"/>
            <a:ext cx="1333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>
                <a:solidFill>
                  <a:srgbClr val="FF0000"/>
                </a:solidFill>
                <a:sym typeface="Wingdings" panose="05000000000000000000" pitchFamily="2" charset="2"/>
              </a:rPr>
              <a:t>Talent that isn’t used</a:t>
            </a:r>
            <a:endParaRPr lang="en-GB" sz="1600" b="1" i="1" dirty="0">
              <a:solidFill>
                <a:srgbClr val="FF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7E3EB6E-7F50-46AF-A2E5-E2EB11A3D445}"/>
              </a:ext>
            </a:extLst>
          </p:cNvPr>
          <p:cNvSpPr txBox="1"/>
          <p:nvPr/>
        </p:nvSpPr>
        <p:spPr>
          <a:xfrm flipH="1">
            <a:off x="3367620" y="4076353"/>
            <a:ext cx="1312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>
                <a:solidFill>
                  <a:srgbClr val="FF0000"/>
                </a:solidFill>
                <a:sym typeface="Wingdings" panose="05000000000000000000" pitchFamily="2" charset="2"/>
              </a:rPr>
              <a:t> Facilities </a:t>
            </a:r>
          </a:p>
          <a:p>
            <a:pPr algn="ctr"/>
            <a:r>
              <a:rPr lang="en-GB" sz="1600" b="1" i="1" dirty="0">
                <a:solidFill>
                  <a:srgbClr val="FF0000"/>
                </a:solidFill>
                <a:sym typeface="Wingdings" panose="05000000000000000000" pitchFamily="2" charset="2"/>
              </a:rPr>
              <a:t>&amp; resources</a:t>
            </a:r>
          </a:p>
          <a:p>
            <a:pPr algn="ctr"/>
            <a:r>
              <a:rPr lang="en-GB" sz="1600" b="1" i="1" dirty="0">
                <a:solidFill>
                  <a:srgbClr val="FF0000"/>
                </a:solidFill>
                <a:sym typeface="Wingdings" panose="05000000000000000000" pitchFamily="2" charset="2"/>
              </a:rPr>
              <a:t>that aren’t needed</a:t>
            </a:r>
            <a:endParaRPr lang="en-GB" sz="1600" b="1" i="1" dirty="0"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2271D5-8C74-44BA-AF44-3C46644959EC}"/>
              </a:ext>
            </a:extLst>
          </p:cNvPr>
          <p:cNvSpPr/>
          <p:nvPr/>
        </p:nvSpPr>
        <p:spPr>
          <a:xfrm>
            <a:off x="5142636" y="5077792"/>
            <a:ext cx="18610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i="1" dirty="0">
                <a:solidFill>
                  <a:srgbClr val="FF0000"/>
                </a:solidFill>
                <a:sym typeface="Wingdings" panose="05000000000000000000" pitchFamily="2" charset="2"/>
              </a:rPr>
              <a:t>Wasteful outcomes &amp; behaviours 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42A3821-BF6B-47BC-A316-65B6CE07B429}"/>
              </a:ext>
            </a:extLst>
          </p:cNvPr>
          <p:cNvSpPr/>
          <p:nvPr/>
        </p:nvSpPr>
        <p:spPr>
          <a:xfrm>
            <a:off x="6813566" y="2510861"/>
            <a:ext cx="13710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i="1" dirty="0">
                <a:solidFill>
                  <a:srgbClr val="FF0000"/>
                </a:solidFill>
                <a:sym typeface="Wingdings" panose="05000000000000000000" pitchFamily="2" charset="2"/>
              </a:rPr>
              <a:t>Negative outcomes &amp; behaviours 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50FD1D-518E-47C6-AEC6-58E5040ADF9D}"/>
              </a:ext>
            </a:extLst>
          </p:cNvPr>
          <p:cNvSpPr/>
          <p:nvPr/>
        </p:nvSpPr>
        <p:spPr>
          <a:xfrm>
            <a:off x="4154855" y="2363181"/>
            <a:ext cx="1503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i="1" dirty="0">
                <a:solidFill>
                  <a:srgbClr val="FF0000"/>
                </a:solidFill>
                <a:sym typeface="Wingdings" panose="05000000000000000000" pitchFamily="2" charset="2"/>
              </a:rPr>
              <a:t>       Some</a:t>
            </a:r>
          </a:p>
          <a:p>
            <a:r>
              <a:rPr lang="en-GB" sz="1600" b="1" i="1" dirty="0">
                <a:solidFill>
                  <a:srgbClr val="FF0000"/>
                </a:solidFill>
                <a:sym typeface="Wingdings" panose="05000000000000000000" pitchFamily="2" charset="2"/>
              </a:rPr>
              <a:t>expectations not met &amp; </a:t>
            </a:r>
          </a:p>
          <a:p>
            <a:r>
              <a:rPr lang="en-GB" sz="1600" b="1" i="1" dirty="0">
                <a:solidFill>
                  <a:srgbClr val="FF0000"/>
                </a:solidFill>
                <a:sym typeface="Wingdings" panose="05000000000000000000" pitchFamily="2" charset="2"/>
              </a:rPr>
              <a:t>resources wasted</a:t>
            </a:r>
            <a:endParaRPr lang="en-GB" sz="1600" dirty="0">
              <a:solidFill>
                <a:srgbClr val="FF0000"/>
              </a:solidFill>
            </a:endParaRPr>
          </a:p>
        </p:txBody>
      </p:sp>
      <p:pic>
        <p:nvPicPr>
          <p:cNvPr id="3" name="Graphic 2" descr="Sad Face with No Fill">
            <a:extLst>
              <a:ext uri="{FF2B5EF4-FFF2-40B4-BE49-F238E27FC236}">
                <a16:creationId xmlns:a16="http://schemas.microsoft.com/office/drawing/2014/main" id="{FC325615-7334-4B69-BB28-5E5E78342C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38800" y="1393826"/>
            <a:ext cx="914400" cy="914400"/>
          </a:xfrm>
          <a:prstGeom prst="rect">
            <a:avLst/>
          </a:prstGeom>
        </p:spPr>
      </p:pic>
      <p:pic>
        <p:nvPicPr>
          <p:cNvPr id="31" name="Graphic 30" descr="Sad Face with No Fill">
            <a:extLst>
              <a:ext uri="{FF2B5EF4-FFF2-40B4-BE49-F238E27FC236}">
                <a16:creationId xmlns:a16="http://schemas.microsoft.com/office/drawing/2014/main" id="{E6377233-1F4A-4830-813F-6CA6506F67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21874" y="2521637"/>
            <a:ext cx="914400" cy="914400"/>
          </a:xfrm>
          <a:prstGeom prst="rect">
            <a:avLst/>
          </a:prstGeom>
        </p:spPr>
      </p:pic>
      <p:pic>
        <p:nvPicPr>
          <p:cNvPr id="32" name="Graphic 31" descr="Sad Face with No Fill">
            <a:extLst>
              <a:ext uri="{FF2B5EF4-FFF2-40B4-BE49-F238E27FC236}">
                <a16:creationId xmlns:a16="http://schemas.microsoft.com/office/drawing/2014/main" id="{C9F4C7ED-4F29-4459-AE76-C062A6B241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54796" y="4412645"/>
            <a:ext cx="914400" cy="914400"/>
          </a:xfrm>
          <a:prstGeom prst="rect">
            <a:avLst/>
          </a:prstGeom>
        </p:spPr>
      </p:pic>
      <p:pic>
        <p:nvPicPr>
          <p:cNvPr id="33" name="Graphic 32" descr="Sad Face with No Fill">
            <a:extLst>
              <a:ext uri="{FF2B5EF4-FFF2-40B4-BE49-F238E27FC236}">
                <a16:creationId xmlns:a16="http://schemas.microsoft.com/office/drawing/2014/main" id="{C4AE40FF-5CA0-4BC9-87B4-CFC5BE49D5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32442" y="2547149"/>
            <a:ext cx="914400" cy="914400"/>
          </a:xfrm>
          <a:prstGeom prst="rect">
            <a:avLst/>
          </a:prstGeom>
        </p:spPr>
      </p:pic>
      <p:pic>
        <p:nvPicPr>
          <p:cNvPr id="34" name="Graphic 33" descr="Sad Face with No Fill">
            <a:extLst>
              <a:ext uri="{FF2B5EF4-FFF2-40B4-BE49-F238E27FC236}">
                <a16:creationId xmlns:a16="http://schemas.microsoft.com/office/drawing/2014/main" id="{8D0B5A97-DF18-42E0-A2D4-0875DD79A9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49065" y="4412645"/>
            <a:ext cx="914400" cy="914400"/>
          </a:xfrm>
          <a:prstGeom prst="rect">
            <a:avLst/>
          </a:prstGeom>
        </p:spPr>
      </p:pic>
      <p:pic>
        <p:nvPicPr>
          <p:cNvPr id="35" name="Graphic 34" descr="Sad Face with No Fill">
            <a:extLst>
              <a:ext uri="{FF2B5EF4-FFF2-40B4-BE49-F238E27FC236}">
                <a16:creationId xmlns:a16="http://schemas.microsoft.com/office/drawing/2014/main" id="{A8CE7532-A229-48F3-A1E9-33248DBFB6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4821" y="5077792"/>
            <a:ext cx="914400" cy="914400"/>
          </a:xfrm>
          <a:prstGeom prst="rect">
            <a:avLst/>
          </a:prstGeom>
        </p:spPr>
      </p:pic>
      <p:pic>
        <p:nvPicPr>
          <p:cNvPr id="9" name="Graphic 8" descr="Smiling Face with No Fill">
            <a:extLst>
              <a:ext uri="{FF2B5EF4-FFF2-40B4-BE49-F238E27FC236}">
                <a16:creationId xmlns:a16="http://schemas.microsoft.com/office/drawing/2014/main" id="{35563A80-B151-46CA-A5AE-9B30860766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38800" y="335456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18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2" grpId="0"/>
      <p:bldP spid="4" grpId="0" animBg="1"/>
      <p:bldP spid="5" grpId="0" animBg="1"/>
      <p:bldP spid="28" grpId="0" animBg="1"/>
      <p:bldP spid="29" grpId="0" animBg="1"/>
      <p:bldP spid="30" grpId="0" animBg="1"/>
      <p:bldP spid="50" grpId="0"/>
      <p:bldP spid="50" grpId="1"/>
      <p:bldP spid="51" grpId="0"/>
      <p:bldP spid="51" grpId="1"/>
      <p:bldP spid="52" grpId="0"/>
      <p:bldP spid="53" grpId="0"/>
      <p:bldP spid="53" grpId="1"/>
      <p:bldP spid="54" grpId="0"/>
      <p:bldP spid="55" grpId="0"/>
      <p:bldP spid="7" grpId="0"/>
      <p:bldP spid="5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>
            <a:extLst>
              <a:ext uri="{FF2B5EF4-FFF2-40B4-BE49-F238E27FC236}">
                <a16:creationId xmlns:a16="http://schemas.microsoft.com/office/drawing/2014/main" id="{B64DECF5-226E-468A-BAD5-559D772A918B}"/>
              </a:ext>
            </a:extLst>
          </p:cNvPr>
          <p:cNvSpPr txBox="1"/>
          <p:nvPr/>
        </p:nvSpPr>
        <p:spPr>
          <a:xfrm rot="18284881">
            <a:off x="4592723" y="2271530"/>
            <a:ext cx="2028461" cy="2614394"/>
          </a:xfrm>
          <a:prstGeom prst="rect">
            <a:avLst/>
          </a:prstGeom>
          <a:noFill/>
        </p:spPr>
        <p:txBody>
          <a:bodyPr vert="horz" wrap="none" rtlCol="0">
            <a:prstTxWarp prst="textArchUp">
              <a:avLst>
                <a:gd name="adj" fmla="val 10627399"/>
              </a:avLst>
            </a:prstTxWarp>
            <a:spAutoFit/>
          </a:bodyPr>
          <a:lstStyle/>
          <a:p>
            <a:pPr algn="ctr"/>
            <a:r>
              <a:rPr lang="en-GB" sz="2000" b="1" dirty="0">
                <a:latin typeface="Bradley Hand ITC" panose="03070402050302030203" pitchFamily="66" charset="0"/>
              </a:rPr>
              <a:t>MORE PRODUCTIVITY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BCE3D5E-175F-4223-8054-22BBB2C6E954}"/>
              </a:ext>
            </a:extLst>
          </p:cNvPr>
          <p:cNvSpPr txBox="1"/>
          <p:nvPr/>
        </p:nvSpPr>
        <p:spPr>
          <a:xfrm>
            <a:off x="5082639" y="2723974"/>
            <a:ext cx="1990250" cy="3996989"/>
          </a:xfrm>
          <a:prstGeom prst="rect">
            <a:avLst/>
          </a:prstGeom>
          <a:noFill/>
        </p:spPr>
        <p:txBody>
          <a:bodyPr vert="horz" wrap="none" rtlCol="0">
            <a:prstTxWarp prst="textArchUp">
              <a:avLst>
                <a:gd name="adj" fmla="val 10849412"/>
              </a:avLst>
            </a:prstTxWarp>
            <a:spAutoFit/>
          </a:bodyPr>
          <a:lstStyle/>
          <a:p>
            <a:pPr algn="ctr"/>
            <a:r>
              <a:rPr lang="en-GB" sz="2400" b="1" dirty="0">
                <a:latin typeface="Bradley Hand ITC" panose="03070402050302030203" pitchFamily="66" charset="0"/>
              </a:rPr>
              <a:t>PRODUCTIVE PERFORMANCE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F3318D5-3DBC-48A7-9F09-054F99112B94}"/>
              </a:ext>
            </a:extLst>
          </p:cNvPr>
          <p:cNvSpPr>
            <a:spLocks noChangeAspect="1"/>
          </p:cNvSpPr>
          <p:nvPr/>
        </p:nvSpPr>
        <p:spPr>
          <a:xfrm>
            <a:off x="4879605" y="2213245"/>
            <a:ext cx="3880352" cy="3894689"/>
          </a:xfrm>
          <a:prstGeom prst="ellipse">
            <a:avLst/>
          </a:prstGeom>
          <a:noFill/>
          <a:ln w="25400">
            <a:solidFill>
              <a:srgbClr val="FF0000">
                <a:alpha val="70000"/>
              </a:srgb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B6EC1C8-62C2-493E-93D5-E69405B32A36}"/>
              </a:ext>
            </a:extLst>
          </p:cNvPr>
          <p:cNvSpPr>
            <a:spLocks noChangeAspect="1"/>
          </p:cNvSpPr>
          <p:nvPr/>
        </p:nvSpPr>
        <p:spPr>
          <a:xfrm>
            <a:off x="4881676" y="2224290"/>
            <a:ext cx="3880352" cy="3894689"/>
          </a:xfrm>
          <a:prstGeom prst="ellipse">
            <a:avLst/>
          </a:prstGeom>
          <a:noFill/>
          <a:ln w="50800"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165988" y="1238771"/>
            <a:ext cx="3880352" cy="3893407"/>
          </a:xfrm>
          <a:prstGeom prst="ellipse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3387415" y="2243925"/>
            <a:ext cx="3870780" cy="3894689"/>
          </a:xfrm>
          <a:prstGeom prst="ellipse">
            <a:avLst/>
          </a:prstGeom>
          <a:noFill/>
          <a:ln w="50800">
            <a:solidFill>
              <a:srgbClr val="00B05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id="{1F862470-67E2-409B-B46B-F0936C8B7DD9}"/>
              </a:ext>
            </a:extLst>
          </p:cNvPr>
          <p:cNvSpPr txBox="1">
            <a:spLocks/>
          </p:cNvSpPr>
          <p:nvPr/>
        </p:nvSpPr>
        <p:spPr>
          <a:xfrm>
            <a:off x="343248" y="512909"/>
            <a:ext cx="5112127" cy="7571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800" dirty="0">
                <a:latin typeface="+mn-lt"/>
                <a:ea typeface="+mn-ea"/>
                <a:cs typeface="+mn-cs"/>
              </a:rPr>
              <a:t>Mostly people? </a:t>
            </a:r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18184887-751E-4E53-8B6E-32B4E2B9A094}"/>
              </a:ext>
            </a:extLst>
          </p:cNvPr>
          <p:cNvSpPr/>
          <p:nvPr/>
        </p:nvSpPr>
        <p:spPr>
          <a:xfrm rot="18550104">
            <a:off x="4877626" y="2219737"/>
            <a:ext cx="3869203" cy="3851919"/>
          </a:xfrm>
          <a:prstGeom prst="arc">
            <a:avLst>
              <a:gd name="adj1" fmla="val 12782639"/>
              <a:gd name="adj2" fmla="val 17819188"/>
            </a:avLst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E76A4E52-198D-4A9F-A1DC-238D9627DB54}"/>
              </a:ext>
            </a:extLst>
          </p:cNvPr>
          <p:cNvSpPr/>
          <p:nvPr/>
        </p:nvSpPr>
        <p:spPr>
          <a:xfrm rot="3995794">
            <a:off x="3369071" y="2246975"/>
            <a:ext cx="3885926" cy="3900561"/>
          </a:xfrm>
          <a:prstGeom prst="arc">
            <a:avLst>
              <a:gd name="adj1" fmla="val 13463460"/>
              <a:gd name="adj2" fmla="val 18724781"/>
            </a:avLst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60B770CD-799E-4A20-804A-BDABD8A60F25}"/>
              </a:ext>
            </a:extLst>
          </p:cNvPr>
          <p:cNvSpPr/>
          <p:nvPr/>
        </p:nvSpPr>
        <p:spPr>
          <a:xfrm rot="10800000">
            <a:off x="4165988" y="1218452"/>
            <a:ext cx="3882927" cy="3913726"/>
          </a:xfrm>
          <a:prstGeom prst="arc">
            <a:avLst>
              <a:gd name="adj1" fmla="val 14259510"/>
              <a:gd name="adj2" fmla="val 18345004"/>
            </a:avLst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A19212BB-453A-4D23-99DE-DC2CFF53F77F}"/>
              </a:ext>
            </a:extLst>
          </p:cNvPr>
          <p:cNvSpPr/>
          <p:nvPr/>
        </p:nvSpPr>
        <p:spPr>
          <a:xfrm rot="3995794">
            <a:off x="3379328" y="2240324"/>
            <a:ext cx="3874058" cy="3873960"/>
          </a:xfrm>
          <a:prstGeom prst="arc">
            <a:avLst>
              <a:gd name="adj1" fmla="val 10179098"/>
              <a:gd name="adj2" fmla="val 18697409"/>
            </a:avLst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4A798B15-8283-40B3-B75D-A40726DE1E24}"/>
              </a:ext>
            </a:extLst>
          </p:cNvPr>
          <p:cNvSpPr/>
          <p:nvPr/>
        </p:nvSpPr>
        <p:spPr>
          <a:xfrm rot="10800000">
            <a:off x="4163412" y="1219521"/>
            <a:ext cx="3880976" cy="3914282"/>
          </a:xfrm>
          <a:prstGeom prst="arc">
            <a:avLst>
              <a:gd name="adj1" fmla="val 14303338"/>
              <a:gd name="adj2" fmla="val 1073963"/>
            </a:avLst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971A974-6D7C-41DA-AC68-C0F3E2B5A605}"/>
              </a:ext>
            </a:extLst>
          </p:cNvPr>
          <p:cNvSpPr/>
          <p:nvPr/>
        </p:nvSpPr>
        <p:spPr>
          <a:xfrm>
            <a:off x="4399401" y="5078491"/>
            <a:ext cx="27498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i="1" dirty="0">
                <a:solidFill>
                  <a:srgbClr val="FF0000"/>
                </a:solidFill>
                <a:sym typeface="Wingdings" panose="05000000000000000000" pitchFamily="2" charset="2"/>
              </a:rPr>
              <a:t>More wasteful outcomes &amp; behaviours 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6B9414F-044C-4FC1-A224-1346979E38DC}"/>
              </a:ext>
            </a:extLst>
          </p:cNvPr>
          <p:cNvSpPr/>
          <p:nvPr/>
        </p:nvSpPr>
        <p:spPr>
          <a:xfrm>
            <a:off x="4137791" y="1783169"/>
            <a:ext cx="3496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i="1" dirty="0">
                <a:solidFill>
                  <a:srgbClr val="FF0000"/>
                </a:solidFill>
                <a:sym typeface="Wingdings" panose="05000000000000000000" pitchFamily="2" charset="2"/>
              </a:rPr>
              <a:t>More negative</a:t>
            </a:r>
          </a:p>
          <a:p>
            <a:pPr algn="ctr"/>
            <a:r>
              <a:rPr lang="en-GB" sz="1400" i="1" dirty="0">
                <a:solidFill>
                  <a:srgbClr val="FF0000"/>
                </a:solidFill>
                <a:sym typeface="Wingdings" panose="05000000000000000000" pitchFamily="2" charset="2"/>
              </a:rPr>
              <a:t>outcomes &amp; behaviours 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16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1.85185E-6 L -0.0823 -0.0643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15" y="-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6" grpId="1" animBg="1"/>
      <p:bldP spid="34" grpId="0" animBg="1"/>
      <p:bldP spid="35" grpId="0" animBg="1"/>
      <p:bldP spid="31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>
            <a:extLst>
              <a:ext uri="{FF2B5EF4-FFF2-40B4-BE49-F238E27FC236}">
                <a16:creationId xmlns:a16="http://schemas.microsoft.com/office/drawing/2014/main" id="{BF3318D5-3DBC-48A7-9F09-054F99112B94}"/>
              </a:ext>
            </a:extLst>
          </p:cNvPr>
          <p:cNvSpPr>
            <a:spLocks noChangeAspect="1"/>
          </p:cNvSpPr>
          <p:nvPr/>
        </p:nvSpPr>
        <p:spPr>
          <a:xfrm>
            <a:off x="4879605" y="2213245"/>
            <a:ext cx="3880352" cy="3894689"/>
          </a:xfrm>
          <a:prstGeom prst="ellipse">
            <a:avLst/>
          </a:prstGeom>
          <a:noFill/>
          <a:ln w="25400">
            <a:solidFill>
              <a:srgbClr val="FF0000">
                <a:alpha val="70000"/>
              </a:srgb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B6EC1C8-62C2-493E-93D5-E69405B32A36}"/>
              </a:ext>
            </a:extLst>
          </p:cNvPr>
          <p:cNvSpPr>
            <a:spLocks noChangeAspect="1"/>
          </p:cNvSpPr>
          <p:nvPr/>
        </p:nvSpPr>
        <p:spPr>
          <a:xfrm>
            <a:off x="4881676" y="2224290"/>
            <a:ext cx="3880352" cy="3894689"/>
          </a:xfrm>
          <a:prstGeom prst="ellipse">
            <a:avLst/>
          </a:prstGeom>
          <a:noFill/>
          <a:ln w="50800"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165988" y="1238771"/>
            <a:ext cx="3880352" cy="3893407"/>
          </a:xfrm>
          <a:prstGeom prst="ellipse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3387415" y="2243925"/>
            <a:ext cx="3870780" cy="3894689"/>
          </a:xfrm>
          <a:prstGeom prst="ellipse">
            <a:avLst/>
          </a:prstGeom>
          <a:noFill/>
          <a:ln w="50800">
            <a:solidFill>
              <a:srgbClr val="00B05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4B32DA2-287A-4A59-A285-77F1A45F1011}"/>
              </a:ext>
            </a:extLst>
          </p:cNvPr>
          <p:cNvSpPr txBox="1"/>
          <p:nvPr/>
        </p:nvSpPr>
        <p:spPr>
          <a:xfrm>
            <a:off x="342910" y="457186"/>
            <a:ext cx="1126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PACE at work: </a:t>
            </a:r>
            <a:r>
              <a:rPr lang="en-GB" sz="4000" dirty="0"/>
              <a:t>creating new situations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AAA292-A4AE-40FC-877F-FB2999328959}"/>
              </a:ext>
            </a:extLst>
          </p:cNvPr>
          <p:cNvSpPr txBox="1"/>
          <p:nvPr/>
        </p:nvSpPr>
        <p:spPr>
          <a:xfrm>
            <a:off x="417774" y="1327230"/>
            <a:ext cx="2342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Develop Capacity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B5F3D25-A807-4A99-B939-5BA8FAEC9A45}"/>
              </a:ext>
            </a:extLst>
          </p:cNvPr>
          <p:cNvSpPr txBox="1"/>
          <p:nvPr/>
        </p:nvSpPr>
        <p:spPr>
          <a:xfrm>
            <a:off x="346778" y="1827943"/>
            <a:ext cx="250387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GB" sz="1600" b="1" dirty="0"/>
              <a:t>State</a:t>
            </a:r>
            <a:r>
              <a:rPr lang="en-GB" sz="1600" b="1" dirty="0">
                <a:solidFill>
                  <a:srgbClr val="4562DB"/>
                </a:solidFill>
              </a:rPr>
              <a:t> Expectations </a:t>
            </a:r>
            <a:r>
              <a:rPr lang="en-GB" sz="1600" b="1" dirty="0"/>
              <a:t>and why they are needed</a:t>
            </a:r>
          </a:p>
          <a:p>
            <a:pPr marL="228600" indent="-228600">
              <a:buAutoNum type="arabicPeriod"/>
            </a:pPr>
            <a:endParaRPr lang="en-GB" sz="1600" b="1" dirty="0">
              <a:solidFill>
                <a:srgbClr val="4562DB"/>
              </a:solidFill>
            </a:endParaRPr>
          </a:p>
          <a:p>
            <a:pPr marL="228600" indent="-228600">
              <a:buAutoNum type="arabicPeriod"/>
            </a:pPr>
            <a:r>
              <a:rPr lang="en-GB" sz="1600" b="1" dirty="0"/>
              <a:t>Judge if </a:t>
            </a:r>
            <a:r>
              <a:rPr lang="en-GB" sz="1600" b="1" dirty="0">
                <a:solidFill>
                  <a:srgbClr val="4562DB"/>
                </a:solidFill>
              </a:rPr>
              <a:t>Expectations</a:t>
            </a:r>
            <a:r>
              <a:rPr lang="en-GB" sz="1600" b="1" dirty="0">
                <a:solidFill>
                  <a:srgbClr val="00B050"/>
                </a:solidFill>
              </a:rPr>
              <a:t> </a:t>
            </a:r>
            <a:r>
              <a:rPr lang="en-GB" sz="1600" b="1" dirty="0"/>
              <a:t>will be supported by </a:t>
            </a:r>
            <a:r>
              <a:rPr lang="en-GB" sz="1600" b="1" dirty="0">
                <a:solidFill>
                  <a:srgbClr val="00B050"/>
                </a:solidFill>
              </a:rPr>
              <a:t>Conditions</a:t>
            </a:r>
          </a:p>
          <a:p>
            <a:pPr marL="228600" indent="-228600">
              <a:buAutoNum type="arabicPeriod"/>
            </a:pPr>
            <a:endParaRPr lang="en-GB" sz="1600" b="1" dirty="0">
              <a:solidFill>
                <a:srgbClr val="00B050"/>
              </a:solidFill>
            </a:endParaRPr>
          </a:p>
          <a:p>
            <a:pPr marL="228600" indent="-228600">
              <a:buAutoNum type="arabicPeriod"/>
            </a:pPr>
            <a:r>
              <a:rPr lang="en-GB" sz="1600" b="1" dirty="0">
                <a:solidFill>
                  <a:srgbClr val="00A4DE"/>
                </a:solidFill>
              </a:rPr>
              <a:t>Amend </a:t>
            </a:r>
            <a:r>
              <a:rPr lang="en-GB" sz="1600" b="1" dirty="0">
                <a:solidFill>
                  <a:srgbClr val="00B050"/>
                </a:solidFill>
              </a:rPr>
              <a:t>Conditions</a:t>
            </a:r>
            <a:r>
              <a:rPr lang="en-GB" sz="1600" b="1" dirty="0">
                <a:solidFill>
                  <a:srgbClr val="00A4DE"/>
                </a:solidFill>
              </a:rPr>
              <a:t> and/or </a:t>
            </a:r>
            <a:r>
              <a:rPr lang="en-GB" sz="1600" b="1" dirty="0">
                <a:solidFill>
                  <a:srgbClr val="4562DB"/>
                </a:solidFill>
              </a:rPr>
              <a:t>Expectations</a:t>
            </a:r>
            <a:r>
              <a:rPr lang="en-GB" sz="1600" b="1" dirty="0">
                <a:solidFill>
                  <a:srgbClr val="00A4DE"/>
                </a:solidFill>
              </a:rPr>
              <a:t> if necessary</a:t>
            </a:r>
          </a:p>
          <a:p>
            <a:pPr marL="228600" indent="-228600">
              <a:buAutoNum type="arabicPeriod"/>
            </a:pPr>
            <a:endParaRPr lang="en-GB" sz="1600" b="1" dirty="0">
              <a:solidFill>
                <a:srgbClr val="00A4DE"/>
              </a:solidFill>
            </a:endParaRPr>
          </a:p>
          <a:p>
            <a:pPr marL="228600" indent="-228600">
              <a:buAutoNum type="arabicPeriod"/>
            </a:pPr>
            <a:r>
              <a:rPr lang="en-GB" sz="1600" b="1" dirty="0"/>
              <a:t>Identify OUTCOMES and BEHAVIOURS that will indicate Expectations are being met</a:t>
            </a:r>
          </a:p>
          <a:p>
            <a:pPr marL="228600" indent="-228600">
              <a:buAutoNum type="arabicPeriod"/>
            </a:pPr>
            <a:endParaRPr lang="en-GB" sz="1600" b="1" dirty="0"/>
          </a:p>
          <a:p>
            <a:pPr marL="228600" indent="-228600">
              <a:buAutoNum type="arabicPeriod"/>
            </a:pPr>
            <a:r>
              <a:rPr lang="en-GB" sz="1600" b="1" dirty="0"/>
              <a:t>Ensure</a:t>
            </a:r>
            <a:r>
              <a:rPr lang="en-GB" sz="1600" b="1" dirty="0">
                <a:solidFill>
                  <a:srgbClr val="FF0000"/>
                </a:solidFill>
              </a:rPr>
              <a:t> </a:t>
            </a:r>
            <a:r>
              <a:rPr lang="en-GB" sz="1600" b="1" dirty="0"/>
              <a:t>necessary</a:t>
            </a:r>
            <a:r>
              <a:rPr lang="en-GB" sz="1600" b="1" dirty="0">
                <a:solidFill>
                  <a:srgbClr val="FF0000"/>
                </a:solidFill>
              </a:rPr>
              <a:t> Talents </a:t>
            </a:r>
            <a:r>
              <a:rPr lang="en-GB" sz="1600" b="1" dirty="0"/>
              <a:t>are available</a:t>
            </a:r>
          </a:p>
          <a:p>
            <a:pPr marL="228600" indent="-228600">
              <a:buAutoNum type="arabicPeriod"/>
            </a:pPr>
            <a:endParaRPr lang="en-GB" sz="1600" b="1" dirty="0"/>
          </a:p>
          <a:p>
            <a:pPr marL="228600" indent="-228600">
              <a:buAutoNum type="arabicPeriod"/>
            </a:pPr>
            <a:endParaRPr lang="en-GB" sz="16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64037D9-31F5-45B1-A0A6-B6335FF641B1}"/>
              </a:ext>
            </a:extLst>
          </p:cNvPr>
          <p:cNvSpPr txBox="1"/>
          <p:nvPr/>
        </p:nvSpPr>
        <p:spPr>
          <a:xfrm>
            <a:off x="5963298" y="1371203"/>
            <a:ext cx="265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4562DB"/>
                </a:solidFill>
              </a:rPr>
              <a:t>1</a:t>
            </a:r>
            <a:endParaRPr lang="en-US" sz="4800" b="1" dirty="0">
              <a:solidFill>
                <a:srgbClr val="4562DB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7E020E9-4766-4E94-967D-EB502A1E97E6}"/>
              </a:ext>
            </a:extLst>
          </p:cNvPr>
          <p:cNvSpPr txBox="1"/>
          <p:nvPr/>
        </p:nvSpPr>
        <p:spPr>
          <a:xfrm>
            <a:off x="3930562" y="4389170"/>
            <a:ext cx="216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00B050"/>
                </a:solidFill>
              </a:rPr>
              <a:t>2</a:t>
            </a:r>
            <a:endParaRPr lang="en-US" sz="4800" b="1" dirty="0">
              <a:solidFill>
                <a:srgbClr val="00B05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4750F0-75E6-465D-89D2-E0ED1D3DD838}"/>
              </a:ext>
            </a:extLst>
          </p:cNvPr>
          <p:cNvSpPr txBox="1"/>
          <p:nvPr/>
        </p:nvSpPr>
        <p:spPr>
          <a:xfrm>
            <a:off x="5953497" y="3544983"/>
            <a:ext cx="240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4</a:t>
            </a:r>
            <a:endParaRPr lang="en-US" sz="4800" b="1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3E89438-A780-4C85-8EEA-A6D183F14254}"/>
              </a:ext>
            </a:extLst>
          </p:cNvPr>
          <p:cNvCxnSpPr>
            <a:cxnSpLocks/>
            <a:stCxn id="22" idx="0"/>
          </p:cNvCxnSpPr>
          <p:nvPr/>
        </p:nvCxnSpPr>
        <p:spPr>
          <a:xfrm flipH="1" flipV="1">
            <a:off x="3928491" y="2695699"/>
            <a:ext cx="110541" cy="1693471"/>
          </a:xfrm>
          <a:prstGeom prst="straightConnector1">
            <a:avLst/>
          </a:prstGeom>
          <a:ln w="38100">
            <a:gradFill>
              <a:gsLst>
                <a:gs pos="10000">
                  <a:srgbClr val="00B050"/>
                </a:gs>
                <a:gs pos="46000">
                  <a:schemeClr val="accent1">
                    <a:lumMod val="45000"/>
                    <a:lumOff val="55000"/>
                  </a:schemeClr>
                </a:gs>
                <a:gs pos="89000">
                  <a:srgbClr val="00B0F0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4585070-E35A-4F16-BD18-42FBB52BDA80}"/>
              </a:ext>
            </a:extLst>
          </p:cNvPr>
          <p:cNvSpPr txBox="1"/>
          <p:nvPr/>
        </p:nvSpPr>
        <p:spPr>
          <a:xfrm>
            <a:off x="7733830" y="4630477"/>
            <a:ext cx="275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</a:rPr>
              <a:t>5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B49B641-B81C-4DB7-A85A-8A2E415642CE}"/>
              </a:ext>
            </a:extLst>
          </p:cNvPr>
          <p:cNvCxnSpPr>
            <a:cxnSpLocks/>
          </p:cNvCxnSpPr>
          <p:nvPr/>
        </p:nvCxnSpPr>
        <p:spPr>
          <a:xfrm>
            <a:off x="6300540" y="3978234"/>
            <a:ext cx="1319162" cy="950026"/>
          </a:xfrm>
          <a:prstGeom prst="straightConnector1">
            <a:avLst/>
          </a:prstGeom>
          <a:ln w="38100">
            <a:gradFill>
              <a:gsLst>
                <a:gs pos="11000">
                  <a:schemeClr val="tx1"/>
                </a:gs>
                <a:gs pos="46000">
                  <a:schemeClr val="accent1">
                    <a:lumMod val="45000"/>
                    <a:lumOff val="55000"/>
                  </a:schemeClr>
                </a:gs>
                <a:gs pos="90000">
                  <a:srgbClr val="FF0000"/>
                </a:gs>
              </a:gsLst>
              <a:lin ang="5400000" scaled="1"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4DF29D41-A1A8-4BCE-BA0A-4850AE4EDD84}"/>
              </a:ext>
            </a:extLst>
          </p:cNvPr>
          <p:cNvSpPr txBox="1"/>
          <p:nvPr/>
        </p:nvSpPr>
        <p:spPr>
          <a:xfrm>
            <a:off x="3752691" y="1979389"/>
            <a:ext cx="388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00A4DE"/>
                </a:solidFill>
              </a:rPr>
              <a:t>3</a:t>
            </a:r>
            <a:endParaRPr lang="en-US" sz="4800" b="1" dirty="0">
              <a:solidFill>
                <a:srgbClr val="00A4DE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9C4DE18-6573-43B2-BA2E-4732D2473408}"/>
              </a:ext>
            </a:extLst>
          </p:cNvPr>
          <p:cNvCxnSpPr>
            <a:cxnSpLocks/>
          </p:cNvCxnSpPr>
          <p:nvPr/>
        </p:nvCxnSpPr>
        <p:spPr>
          <a:xfrm>
            <a:off x="4104930" y="2464067"/>
            <a:ext cx="1783886" cy="1271381"/>
          </a:xfrm>
          <a:prstGeom prst="straightConnector1">
            <a:avLst/>
          </a:prstGeom>
          <a:ln w="38100">
            <a:gradFill flip="none" rotWithShape="1">
              <a:gsLst>
                <a:gs pos="4000">
                  <a:srgbClr val="00B0F0"/>
                </a:gs>
                <a:gs pos="48000">
                  <a:schemeClr val="accent1">
                    <a:lumMod val="45000"/>
                    <a:lumOff val="55000"/>
                  </a:schemeClr>
                </a:gs>
                <a:gs pos="93000">
                  <a:schemeClr val="tx1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8CEA56E-2377-4A69-9FED-72A83E6D7D30}"/>
              </a:ext>
            </a:extLst>
          </p:cNvPr>
          <p:cNvCxnSpPr>
            <a:cxnSpLocks/>
          </p:cNvCxnSpPr>
          <p:nvPr/>
        </p:nvCxnSpPr>
        <p:spPr>
          <a:xfrm flipH="1">
            <a:off x="4163918" y="1827943"/>
            <a:ext cx="1701771" cy="2753664"/>
          </a:xfrm>
          <a:prstGeom prst="straightConnector1">
            <a:avLst/>
          </a:prstGeom>
          <a:ln w="381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">
                  <a:srgbClr val="0070C0"/>
                </a:gs>
                <a:gs pos="46000">
                  <a:schemeClr val="accent1">
                    <a:lumMod val="45000"/>
                    <a:lumOff val="55000"/>
                  </a:schemeClr>
                </a:gs>
                <a:gs pos="98000">
                  <a:srgbClr val="00B050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6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2" grpId="0"/>
      <p:bldP spid="23" grpId="0"/>
      <p:bldP spid="25" grpId="0"/>
      <p:bldP spid="3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6733</TotalTime>
  <Words>661</Words>
  <Application>Microsoft Office PowerPoint</Application>
  <PresentationFormat>Widescreen</PresentationFormat>
  <Paragraphs>266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Black</vt:lpstr>
      <vt:lpstr>Bradley Hand ITC</vt:lpstr>
      <vt:lpstr>Calibri</vt:lpstr>
      <vt:lpstr>Calibri Light</vt:lpstr>
      <vt:lpstr>Office Theme</vt:lpstr>
      <vt:lpstr>Managing people in a changing world  Improving productivity and managing culture  - PACE at work - </vt:lpstr>
      <vt:lpstr>PowerPoint Presentation</vt:lpstr>
      <vt:lpstr>PowerPoint Presentation</vt:lpstr>
      <vt:lpstr>So, we need to consider:</vt:lpstr>
      <vt:lpstr>actually: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- PACE at work - </vt:lpstr>
      <vt:lpstr>Managing people in a changing world  Improving productivity and managing culture  - PACE at work - </vt:lpstr>
      <vt:lpstr>Organisations on-line with PACE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Whiddett</dc:creator>
  <cp:lastModifiedBy>Steve Whiddett</cp:lastModifiedBy>
  <cp:revision>455</cp:revision>
  <cp:lastPrinted>2019-02-03T18:26:04Z</cp:lastPrinted>
  <dcterms:created xsi:type="dcterms:W3CDTF">2016-06-08T14:29:52Z</dcterms:created>
  <dcterms:modified xsi:type="dcterms:W3CDTF">2019-02-04T10:39:54Z</dcterms:modified>
</cp:coreProperties>
</file>