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6" r:id="rId6"/>
  </p:sldMasterIdLst>
  <p:sldIdLst>
    <p:sldId id="256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502" r:id="rId15"/>
    <p:sldId id="497" r:id="rId16"/>
    <p:sldId id="498" r:id="rId17"/>
    <p:sldId id="499" r:id="rId18"/>
    <p:sldId id="500" r:id="rId19"/>
    <p:sldId id="501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667"/>
    <a:srgbClr val="FD4320"/>
    <a:srgbClr val="755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BF52-A212-EE40-8BC4-4F62D0614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565" y="3357076"/>
            <a:ext cx="9726439" cy="1655762"/>
          </a:xfrm>
          <a:prstGeom prst="rect">
            <a:avLst/>
          </a:prstGeom>
        </p:spPr>
        <p:txBody>
          <a:bodyPr anchor="b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39999-E047-B241-B6EC-4F6258352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566" y="5267876"/>
            <a:ext cx="9726439" cy="11329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8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FBB6C7D-B867-C54D-9057-8C185AFCD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EA6E2-B354-974A-B055-BFB9A61A1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F5D336-C253-034E-8816-BA9EAF565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F8E87-2FCB-BE4C-8E24-5CB4E00805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BABD5-5AA9-2A49-A0B0-7D8380E31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9C622-C9FE-3548-B2EB-FF24E5C23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B0AA9B-E959-474F-B6AF-323F25E97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B3375-B48F-174B-93B3-72DEFA703E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6621A-898A-824D-82D9-F354CE31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30" y="1600051"/>
            <a:ext cx="11337725" cy="576263"/>
          </a:xfrm>
        </p:spPr>
        <p:txBody>
          <a:bodyPr/>
          <a:lstStyle>
            <a:lvl1pPr>
              <a:defRPr baseline="0">
                <a:solidFill>
                  <a:srgbClr val="755AB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0D1571-EABC-CC43-9B08-E43A5B766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30" y="2247751"/>
            <a:ext cx="11337725" cy="34701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3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531D57-231C-2F4D-996C-6867CF25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27" y="1632029"/>
            <a:ext cx="11403475" cy="1058467"/>
          </a:xfrm>
        </p:spPr>
        <p:txBody>
          <a:bodyPr/>
          <a:lstStyle>
            <a:lvl1pPr>
              <a:defRPr baseline="0">
                <a:solidFill>
                  <a:srgbClr val="755AB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8D26471-2D0C-5847-8401-57FE6923C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27" y="2807972"/>
            <a:ext cx="50489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EAFF08-5034-3D40-9A52-5CB58FBD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3528052"/>
            <a:ext cx="5048973" cy="21898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E2136A-E207-954A-B8D8-D535E8A4A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807972"/>
            <a:ext cx="50489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F01620E-324B-D149-9B0E-5627D6140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528052"/>
            <a:ext cx="5048973" cy="21898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AE79F9C-18B7-E449-9BAD-DE42C13A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FA5D1C-D963-6947-810B-C2D13B21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24200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icon to add picture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A49EF4-F121-E041-B811-40E5A1811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4200" y="5367338"/>
            <a:ext cx="5943600" cy="566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26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9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EB4E5F-65BC-D94A-97CE-6BB1A24C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8690C-3DE3-A448-9174-2C18F3EDD2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E559EB-55A0-D146-A201-1F969F002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863ED-3163-DB4E-B653-2531F05A4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6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D795947-6F16-8A42-8CCE-C23B43C2A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8EDC8E-3006-004E-8002-D4967352D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94A0DC-01B0-EF47-9A08-A326E54C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1C1B3-AD3A-2C41-AA30-3B8E5FE13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12DAC4-4385-5342-8909-56D237F8F0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5A1B9C-7750-1442-9A3B-171028D27FC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52A85-8650-F741-ACA4-A8AF7BCA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19998"/>
            <a:ext cx="10515600" cy="81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B8797-3169-F443-9842-4649938B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2569580"/>
            <a:ext cx="10515600" cy="315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B112A3-A2DA-5E48-BE7B-7A5DF723BD1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3E523-FB47-4C45-94D5-C9A1C907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19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D2ED8-82C3-6843-9107-5627EB61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4742445"/>
            <a:ext cx="10515600" cy="88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83B2D-E7B4-8F4A-866D-00312DA842B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0000" y="359999"/>
            <a:ext cx="15096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71B1-6B4A-6B47-807F-C1FE04B5B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 Levels – Industry Placements in Local Government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D6D29-149E-C44C-9636-AAA9F74E3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3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204E-72B7-4B9F-9099-4B046ADE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80" y="495151"/>
            <a:ext cx="11337725" cy="576263"/>
          </a:xfrm>
        </p:spPr>
        <p:txBody>
          <a:bodyPr>
            <a:normAutofit fontScale="90000"/>
          </a:bodyPr>
          <a:lstStyle/>
          <a:p>
            <a:r>
              <a:rPr lang="en-GB" dirty="0"/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E115-C578-46A1-A749-1D9FDDBA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30" y="1552426"/>
            <a:ext cx="11337725" cy="347014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000" dirty="0"/>
              <a:t>What support and guidance will the provider offer? </a:t>
            </a:r>
          </a:p>
          <a:p>
            <a:pPr marL="514350" indent="-514350">
              <a:buAutoNum type="arabicPeriod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Managing a young person on an Industry Placement. </a:t>
            </a:r>
          </a:p>
        </p:txBody>
      </p:sp>
    </p:spTree>
    <p:extLst>
      <p:ext uri="{BB962C8B-B14F-4D97-AF65-F5344CB8AC3E}">
        <p14:creationId xmlns:p14="http://schemas.microsoft.com/office/powerpoint/2010/main" val="112279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C5FD-4FE7-4BA3-A714-12C1068E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55" y="552301"/>
            <a:ext cx="11337725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What support is available through the LGA?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FCD1CE-A4C9-4DD1-B718-313B77B67183}"/>
              </a:ext>
            </a:extLst>
          </p:cNvPr>
          <p:cNvSpPr txBox="1">
            <a:spLocks/>
          </p:cNvSpPr>
          <p:nvPr/>
        </p:nvSpPr>
        <p:spPr>
          <a:xfrm>
            <a:off x="1727200" y="1811075"/>
            <a:ext cx="8915400" cy="2103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LGA has capacity to support </a:t>
            </a:r>
            <a:r>
              <a:rPr lang="en-GB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councils over 2 years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their T Level Support Programme. </a:t>
            </a: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LGA can provide each council with up to 5 days flexible support over period of the project. We will work with you to agree how best to use the support available.</a:t>
            </a: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part of the offer, once you sign up, there will be items you will automatically have access to and then a menu of support for you to select from. </a:t>
            </a:r>
          </a:p>
          <a:p>
            <a:r>
              <a:rPr lang="en-GB" sz="1800" dirty="0"/>
              <a:t>LGA T Level Support Programme Applications open on </a:t>
            </a:r>
            <a:r>
              <a:rPr lang="en-GB" sz="1800" u="sng" dirty="0"/>
              <a:t>24</a:t>
            </a:r>
            <a:r>
              <a:rPr lang="en-GB" sz="1800" u="sng" baseline="30000" dirty="0"/>
              <a:t>th</a:t>
            </a:r>
            <a:r>
              <a:rPr lang="en-GB" sz="1800" u="sng" dirty="0"/>
              <a:t> January. 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1F3592AF-5E70-4EE0-B374-A9F47A6D5462}"/>
              </a:ext>
            </a:extLst>
          </p:cNvPr>
          <p:cNvSpPr/>
          <p:nvPr/>
        </p:nvSpPr>
        <p:spPr bwMode="auto">
          <a:xfrm>
            <a:off x="1657599" y="4467602"/>
            <a:ext cx="1944216" cy="795410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 Level toolkit 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8D4F3313-B78C-430E-A82C-7CD4C44614A2}"/>
              </a:ext>
            </a:extLst>
          </p:cNvPr>
          <p:cNvSpPr/>
          <p:nvPr/>
        </p:nvSpPr>
        <p:spPr bwMode="auto">
          <a:xfrm>
            <a:off x="3724163" y="4467602"/>
            <a:ext cx="2160240" cy="805577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Toolkit briefing 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24B047F1-1242-4A99-826C-381FDC737F6B}"/>
              </a:ext>
            </a:extLst>
          </p:cNvPr>
          <p:cNvSpPr/>
          <p:nvPr/>
        </p:nvSpPr>
        <p:spPr bwMode="auto">
          <a:xfrm>
            <a:off x="6006751" y="4461098"/>
            <a:ext cx="2160240" cy="769463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Newsletter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B2F20B81-EE83-4BF6-9ED7-F61946BDE7D2}"/>
              </a:ext>
            </a:extLst>
          </p:cNvPr>
          <p:cNvSpPr/>
          <p:nvPr/>
        </p:nvSpPr>
        <p:spPr bwMode="auto">
          <a:xfrm>
            <a:off x="8297776" y="4461098"/>
            <a:ext cx="2304256" cy="769463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Line Management video</a:t>
            </a:r>
          </a:p>
        </p:txBody>
      </p:sp>
    </p:spTree>
    <p:extLst>
      <p:ext uri="{BB962C8B-B14F-4D97-AF65-F5344CB8AC3E}">
        <p14:creationId xmlns:p14="http://schemas.microsoft.com/office/powerpoint/2010/main" val="318169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8C25-3A2F-4FEA-B6B8-FD757604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55" y="457423"/>
            <a:ext cx="11337725" cy="576263"/>
          </a:xfrm>
        </p:spPr>
        <p:txBody>
          <a:bodyPr>
            <a:normAutofit fontScale="90000"/>
          </a:bodyPr>
          <a:lstStyle/>
          <a:p>
            <a:r>
              <a:rPr lang="en-GB" dirty="0"/>
              <a:t>Flexible 5 days of support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8F79D1C-4819-4BE4-999B-08EE85794319}"/>
              </a:ext>
            </a:extLst>
          </p:cNvPr>
          <p:cNvSpPr/>
          <p:nvPr/>
        </p:nvSpPr>
        <p:spPr bwMode="auto">
          <a:xfrm>
            <a:off x="1415480" y="5661248"/>
            <a:ext cx="2376264" cy="504056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4400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C7D26F7-3275-4049-8C39-7EDDC04B2F49}"/>
              </a:ext>
            </a:extLst>
          </p:cNvPr>
          <p:cNvSpPr/>
          <p:nvPr/>
        </p:nvSpPr>
        <p:spPr bwMode="auto">
          <a:xfrm>
            <a:off x="1438275" y="1859059"/>
            <a:ext cx="2233886" cy="1008112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Support Programme meeting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C695776-9184-4DCE-9FE2-BBA79579781F}"/>
              </a:ext>
            </a:extLst>
          </p:cNvPr>
          <p:cNvSpPr/>
          <p:nvPr/>
        </p:nvSpPr>
        <p:spPr bwMode="auto">
          <a:xfrm>
            <a:off x="1439913" y="4072047"/>
            <a:ext cx="2232248" cy="953062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Mentoring/ Line Management support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E66EF4A7-2AD3-4C16-A2E6-49B4F4A5ECC8}"/>
              </a:ext>
            </a:extLst>
          </p:cNvPr>
          <p:cNvSpPr/>
          <p:nvPr/>
        </p:nvSpPr>
        <p:spPr bwMode="auto">
          <a:xfrm>
            <a:off x="3906813" y="3011450"/>
            <a:ext cx="2088232" cy="846805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Provider meeting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6CA91E4-434A-413B-9B8D-632149BDDFD4}"/>
              </a:ext>
            </a:extLst>
          </p:cNvPr>
          <p:cNvSpPr/>
          <p:nvPr/>
        </p:nvSpPr>
        <p:spPr bwMode="auto">
          <a:xfrm>
            <a:off x="3935760" y="1859059"/>
            <a:ext cx="2088232" cy="1008112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Employer awareness training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64848FF-CFAA-4F2A-BCCB-16B50561D065}"/>
              </a:ext>
            </a:extLst>
          </p:cNvPr>
          <p:cNvSpPr/>
          <p:nvPr/>
        </p:nvSpPr>
        <p:spPr bwMode="auto">
          <a:xfrm>
            <a:off x="1439913" y="3014396"/>
            <a:ext cx="2207815" cy="846805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 Level provider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41057FF1-8FFA-4984-B371-F3138F81EDBD}"/>
              </a:ext>
            </a:extLst>
          </p:cNvPr>
          <p:cNvSpPr/>
          <p:nvPr/>
        </p:nvSpPr>
        <p:spPr bwMode="auto">
          <a:xfrm>
            <a:off x="3904159" y="4045965"/>
            <a:ext cx="2088232" cy="979143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 Level Work force analysis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21FB04DC-A276-42D5-B561-6B1567130D43}"/>
              </a:ext>
            </a:extLst>
          </p:cNvPr>
          <p:cNvSpPr/>
          <p:nvPr/>
        </p:nvSpPr>
        <p:spPr bwMode="auto">
          <a:xfrm>
            <a:off x="6203057" y="4072048"/>
            <a:ext cx="2088232" cy="979143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Recruitment process support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801DDA36-C6C5-4B85-8EF9-8C6290CA20AD}"/>
              </a:ext>
            </a:extLst>
          </p:cNvPr>
          <p:cNvSpPr/>
          <p:nvPr/>
        </p:nvSpPr>
        <p:spPr bwMode="auto">
          <a:xfrm>
            <a:off x="6203057" y="1869770"/>
            <a:ext cx="2088232" cy="979269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Industry Placement Induction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50E9826E-BB6D-4DDB-BCA5-19D3BBCAFAE8}"/>
              </a:ext>
            </a:extLst>
          </p:cNvPr>
          <p:cNvSpPr/>
          <p:nvPr/>
        </p:nvSpPr>
        <p:spPr bwMode="auto">
          <a:xfrm>
            <a:off x="6236197" y="3004180"/>
            <a:ext cx="2088232" cy="854074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 Level health check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F47CF67C-92F7-49FD-86CF-872765987B7B}"/>
              </a:ext>
            </a:extLst>
          </p:cNvPr>
          <p:cNvSpPr/>
          <p:nvPr/>
        </p:nvSpPr>
        <p:spPr bwMode="auto">
          <a:xfrm>
            <a:off x="8519841" y="1859059"/>
            <a:ext cx="2088232" cy="989980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Review and plan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7A3C9A4D-10E1-4EB0-B0F3-AA388201B629}"/>
              </a:ext>
            </a:extLst>
          </p:cNvPr>
          <p:cNvSpPr/>
          <p:nvPr/>
        </p:nvSpPr>
        <p:spPr bwMode="auto">
          <a:xfrm>
            <a:off x="8530480" y="4081797"/>
            <a:ext cx="2077593" cy="969393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Feedback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FAAC734A-5A98-4D53-8EBA-9022BE673CB0}"/>
              </a:ext>
            </a:extLst>
          </p:cNvPr>
          <p:cNvSpPr/>
          <p:nvPr/>
        </p:nvSpPr>
        <p:spPr bwMode="auto">
          <a:xfrm>
            <a:off x="8565581" y="3007441"/>
            <a:ext cx="2042492" cy="846805"/>
          </a:xfrm>
          <a:prstGeom prst="flowChartAlternateProcess">
            <a:avLst/>
          </a:prstGeom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Student Skill development training </a:t>
            </a:r>
            <a:endParaRPr lang="en-GB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5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D92016-C62B-42D8-81C6-53FD0E728A61}"/>
              </a:ext>
            </a:extLst>
          </p:cNvPr>
          <p:cNvCxnSpPr>
            <a:cxnSpLocks/>
          </p:cNvCxnSpPr>
          <p:nvPr/>
        </p:nvCxnSpPr>
        <p:spPr bwMode="auto">
          <a:xfrm>
            <a:off x="1415480" y="5769681"/>
            <a:ext cx="8863248" cy="0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4FBAEF-495C-4CA0-8FB1-86291E08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276" y="445695"/>
            <a:ext cx="11337725" cy="576263"/>
          </a:xfrm>
        </p:spPr>
        <p:txBody>
          <a:bodyPr>
            <a:normAutofit fontScale="90000"/>
          </a:bodyPr>
          <a:lstStyle/>
          <a:p>
            <a:r>
              <a:rPr lang="en-GB" dirty="0"/>
              <a:t>Entry criteria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598421-2799-4834-921A-277128C87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49" y="2152650"/>
            <a:ext cx="4975863" cy="29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301F90-7B7B-40DA-ACED-77EAA15AA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64" y="2323791"/>
            <a:ext cx="11337725" cy="347014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000" dirty="0"/>
              <a:t>Coordinator Commitment </a:t>
            </a:r>
          </a:p>
          <a:p>
            <a:pPr marL="514350" indent="-514350">
              <a:buAutoNum type="arabicPeriod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Senior Management Commitment</a:t>
            </a:r>
          </a:p>
          <a:p>
            <a:pPr marL="514350" indent="-514350">
              <a:buAutoNum type="arabicPeriod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Industry Placement Offer</a:t>
            </a:r>
          </a:p>
          <a:p>
            <a:pPr marL="514350" indent="-514350">
              <a:buAutoNum type="arabicPeriod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Sharing Experiences</a:t>
            </a:r>
          </a:p>
          <a:p>
            <a:pPr marL="514350" indent="-514350">
              <a:buAutoNum type="arabicPeriod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Quarterly network Meetings  </a:t>
            </a:r>
          </a:p>
        </p:txBody>
      </p:sp>
    </p:spTree>
    <p:extLst>
      <p:ext uri="{BB962C8B-B14F-4D97-AF65-F5344CB8AC3E}">
        <p14:creationId xmlns:p14="http://schemas.microsoft.com/office/powerpoint/2010/main" val="184121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BE41-22C4-46C8-9A72-08D39FE8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477" y="289004"/>
            <a:ext cx="11403475" cy="1058467"/>
          </a:xfrm>
        </p:spPr>
        <p:txBody>
          <a:bodyPr/>
          <a:lstStyle/>
          <a:p>
            <a:r>
              <a:rPr lang="en-GB" dirty="0"/>
              <a:t>Application process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A5008BA-2956-4B9D-83E1-EBB1050F3190}"/>
              </a:ext>
            </a:extLst>
          </p:cNvPr>
          <p:cNvSpPr/>
          <p:nvPr/>
        </p:nvSpPr>
        <p:spPr bwMode="auto">
          <a:xfrm>
            <a:off x="780690" y="2220447"/>
            <a:ext cx="1728192" cy="612648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rPr>
              <a:t>Application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E974EB2-E656-4FB1-A459-A6D44E5906B4}"/>
              </a:ext>
            </a:extLst>
          </p:cNvPr>
          <p:cNvSpPr/>
          <p:nvPr/>
        </p:nvSpPr>
        <p:spPr bwMode="auto">
          <a:xfrm>
            <a:off x="3071628" y="2238069"/>
            <a:ext cx="1728192" cy="612648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LGA Meeting</a:t>
            </a: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C538C931-BB41-4193-8FE0-C57EBCDE1BC5}"/>
              </a:ext>
            </a:extLst>
          </p:cNvPr>
          <p:cNvSpPr/>
          <p:nvPr/>
        </p:nvSpPr>
        <p:spPr bwMode="auto">
          <a:xfrm>
            <a:off x="780690" y="3294889"/>
            <a:ext cx="1728192" cy="612648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rPr>
              <a:t>Provider meeting 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F970149-6D88-4904-8BA1-78B2FA1C1EAC}"/>
              </a:ext>
            </a:extLst>
          </p:cNvPr>
          <p:cNvSpPr/>
          <p:nvPr/>
        </p:nvSpPr>
        <p:spPr bwMode="auto">
          <a:xfrm>
            <a:off x="3091806" y="3314700"/>
            <a:ext cx="1728192" cy="608839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rPr>
              <a:t>Support offer 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E323AFD-02C2-4B8D-BC7B-F11E3E7E7275}"/>
              </a:ext>
            </a:extLst>
          </p:cNvPr>
          <p:cNvSpPr/>
          <p:nvPr/>
        </p:nvSpPr>
        <p:spPr bwMode="auto">
          <a:xfrm>
            <a:off x="780690" y="4401828"/>
            <a:ext cx="1728192" cy="612648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rPr>
              <a:t>Action plan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9349D1-8CC0-4377-BA6F-5AA4B3257DF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08882" y="2544393"/>
            <a:ext cx="56274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05BA16-C61F-435C-A9C8-74265155C6CF}"/>
              </a:ext>
            </a:extLst>
          </p:cNvPr>
          <p:cNvCxnSpPr>
            <a:cxnSpLocks/>
          </p:cNvCxnSpPr>
          <p:nvPr/>
        </p:nvCxnSpPr>
        <p:spPr>
          <a:xfrm>
            <a:off x="3877803" y="2850717"/>
            <a:ext cx="0" cy="46398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1884E4-3234-4AB8-82E1-BCEEAAED4539}"/>
              </a:ext>
            </a:extLst>
          </p:cNvPr>
          <p:cNvCxnSpPr>
            <a:cxnSpLocks/>
          </p:cNvCxnSpPr>
          <p:nvPr/>
        </p:nvCxnSpPr>
        <p:spPr>
          <a:xfrm flipH="1">
            <a:off x="2508882" y="3633710"/>
            <a:ext cx="5829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F45A64-7C97-42BD-A1DA-650E534E4A31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1644786" y="3907537"/>
            <a:ext cx="0" cy="49429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DF926ACB-80CD-4891-B0C3-1FF63F9A5044}"/>
              </a:ext>
            </a:extLst>
          </p:cNvPr>
          <p:cNvSpPr/>
          <p:nvPr/>
        </p:nvSpPr>
        <p:spPr bwMode="auto">
          <a:xfrm>
            <a:off x="3071628" y="4387522"/>
            <a:ext cx="1728192" cy="612648"/>
          </a:xfrm>
          <a:prstGeom prst="flowChartAlternateProcess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rPr>
              <a:t>Council Engagement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4872C6-9022-474E-A245-E004DBF15B63}"/>
              </a:ext>
            </a:extLst>
          </p:cNvPr>
          <p:cNvCxnSpPr>
            <a:cxnSpLocks/>
          </p:cNvCxnSpPr>
          <p:nvPr/>
        </p:nvCxnSpPr>
        <p:spPr>
          <a:xfrm>
            <a:off x="2503164" y="4763718"/>
            <a:ext cx="56274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AE564A8D-05C0-4734-A7AE-6EBFE9F6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39" y="1845159"/>
            <a:ext cx="5012839" cy="33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3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90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0ABA-7D77-4C4C-8AED-D8D70958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030" y="554169"/>
            <a:ext cx="11337725" cy="5762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7A92-B374-4E4A-B651-1DD27AE3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56" y="1876276"/>
            <a:ext cx="5754870" cy="3470143"/>
          </a:xfrm>
        </p:spPr>
        <p:txBody>
          <a:bodyPr/>
          <a:lstStyle/>
          <a:p>
            <a:r>
              <a:rPr lang="en-GB" sz="2000" dirty="0"/>
              <a:t>What are T Levels?</a:t>
            </a:r>
          </a:p>
          <a:p>
            <a:r>
              <a:rPr lang="en-GB" sz="2000" dirty="0"/>
              <a:t>Benefits to councils. </a:t>
            </a:r>
          </a:p>
          <a:p>
            <a:r>
              <a:rPr lang="en-GB" sz="2000" dirty="0"/>
              <a:t>Breakout rooms. </a:t>
            </a:r>
          </a:p>
          <a:p>
            <a:r>
              <a:rPr lang="en-GB" sz="2000" dirty="0"/>
              <a:t>LGA T Level support programme.</a:t>
            </a:r>
          </a:p>
          <a:p>
            <a:r>
              <a:rPr lang="en-GB" sz="2000" dirty="0"/>
              <a:t>AOB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4EB6-88CB-9F40-B783-9D0B2E6D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77" y="250904"/>
            <a:ext cx="11403475" cy="1058467"/>
          </a:xfrm>
        </p:spPr>
        <p:txBody>
          <a:bodyPr>
            <a:normAutofit/>
          </a:bodyPr>
          <a:lstStyle/>
          <a:p>
            <a:r>
              <a:rPr lang="en-GB" dirty="0"/>
              <a:t>Questions 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01199A0-7F42-4CEC-A037-F1C48B0DEE5D}"/>
              </a:ext>
            </a:extLst>
          </p:cNvPr>
          <p:cNvSpPr txBox="1">
            <a:spLocks/>
          </p:cNvSpPr>
          <p:nvPr/>
        </p:nvSpPr>
        <p:spPr>
          <a:xfrm>
            <a:off x="352626" y="1570823"/>
            <a:ext cx="7809597" cy="4070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100" dirty="0"/>
              <a:t>Please go to </a:t>
            </a:r>
            <a:r>
              <a:rPr lang="en-GB" sz="2100" dirty="0">
                <a:hlinkClick r:id="rId2"/>
              </a:rPr>
              <a:t>www.menti.com</a:t>
            </a:r>
            <a:r>
              <a:rPr lang="en-GB" sz="2100" dirty="0"/>
              <a:t> and use the code 1779 6154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100" u="sng" dirty="0"/>
              <a:t>Questions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1) What % of young people (25 and under) make up the Local Government workforce?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Options: 4.6%, 10.3%, 19.5%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2) What % of young people either strongly agree or agree that Covid-19 has had a negative impact on how confident they feel about accessing employment?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Options: 35%, 51%, 62%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3) What % of councils stated they were facing difficulties recruiting for some occupations or roles?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Options: 24%, 61%, 74%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3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2334-2709-4238-A5F9-04F1C4A1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802" y="241379"/>
            <a:ext cx="11403475" cy="1058467"/>
          </a:xfrm>
        </p:spPr>
        <p:txBody>
          <a:bodyPr/>
          <a:lstStyle/>
          <a:p>
            <a:r>
              <a:rPr lang="en-GB" dirty="0"/>
              <a:t>What are T Levels?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1AF8A-24A8-4D69-9761-EB5AA9493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647825"/>
            <a:ext cx="5247673" cy="40700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100" dirty="0"/>
              <a:t>T Levels are a 2 year qualification for 16-19 year olds designed by employers. </a:t>
            </a:r>
          </a:p>
          <a:p>
            <a:pPr>
              <a:lnSpc>
                <a:spcPct val="120000"/>
              </a:lnSpc>
            </a:pPr>
            <a:r>
              <a:rPr lang="en-GB" sz="2100" dirty="0"/>
              <a:t>Each T Level is equivalent to 3 A Levels, with the aim to support the young person develop their skills, knowledge and to thrive in the workplace. </a:t>
            </a:r>
          </a:p>
          <a:p>
            <a:pPr>
              <a:lnSpc>
                <a:spcPct val="120000"/>
              </a:lnSpc>
            </a:pPr>
            <a:r>
              <a:rPr lang="en-GB" sz="2100" dirty="0"/>
              <a:t>As part of a T Level students are required to complete an Industry Placement that is occupationally specific to the course.  </a:t>
            </a:r>
          </a:p>
          <a:p>
            <a:pPr>
              <a:lnSpc>
                <a:spcPct val="120000"/>
              </a:lnSpc>
            </a:pPr>
            <a:r>
              <a:rPr lang="en-GB" sz="2100" dirty="0"/>
              <a:t>An Industry Placements runs for 315 hours and is a structured programme supported by the provider. </a:t>
            </a:r>
          </a:p>
          <a:p>
            <a:pPr>
              <a:lnSpc>
                <a:spcPct val="120000"/>
              </a:lnSpc>
            </a:pPr>
            <a:r>
              <a:rPr lang="en-GB" sz="2100" dirty="0"/>
              <a:t>T Levels lead on to higher apprenticeships, entry level employment or degree based academic study. </a:t>
            </a:r>
          </a:p>
          <a:p>
            <a:endParaRPr lang="en-GB" dirty="0"/>
          </a:p>
        </p:txBody>
      </p:sp>
      <p:pic>
        <p:nvPicPr>
          <p:cNvPr id="8" name="Picture 7" descr="Two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20568FD3-4773-4668-96BC-88CA7689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2" y="1747837"/>
            <a:ext cx="44831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7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4222-9907-41BA-9DFD-59301BE6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802" y="250904"/>
            <a:ext cx="11403475" cy="1058467"/>
          </a:xfrm>
        </p:spPr>
        <p:txBody>
          <a:bodyPr/>
          <a:lstStyle/>
          <a:p>
            <a:r>
              <a:rPr lang="en-GB" dirty="0"/>
              <a:t>What are Industry Placements?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C024F-795E-475A-9096-CF0577ADD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571625"/>
            <a:ext cx="5048973" cy="41462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100" dirty="0"/>
              <a:t>A structured placement for a minimum of 315 hours. 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High quality, consistent and a meaningful experience for the young person. 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The student will be given specific objectives that they need to work towards by their provider.  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A provider staff member will visit the student while on placement.  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Industry Placements may run differently depending on the provider. 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Industry Placements must be organised in line with the normal requirements of the industry.</a:t>
            </a:r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43C284-1459-485A-8DBF-11EF0253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7145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5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5628-A3A3-4E8E-96DE-E82A3D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77" y="471948"/>
            <a:ext cx="11403475" cy="1058467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rgbClr val="91278F"/>
                </a:solidFill>
              </a:rPr>
              <a:t>T Level routes</a:t>
            </a:r>
            <a:br>
              <a:rPr lang="en-GB" altLang="en-US" dirty="0">
                <a:solidFill>
                  <a:srgbClr val="91278F"/>
                </a:solidFill>
              </a:rPr>
            </a:b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4BB0741-2DC9-4683-B93D-9A1D412F7AE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33219224"/>
              </p:ext>
            </p:extLst>
          </p:nvPr>
        </p:nvGraphicFramePr>
        <p:xfrm>
          <a:off x="8077198" y="2798623"/>
          <a:ext cx="3095625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887918883"/>
                    </a:ext>
                  </a:extLst>
                </a:gridCol>
              </a:tblGrid>
              <a:tr h="6653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Construction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6864"/>
                  </a:ext>
                </a:extLst>
              </a:tr>
              <a:tr h="91963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Design, surveying &amp; planning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Onsite construction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Building services engineering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741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5B328CE7-3B03-44C0-8E1D-194C53627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943180"/>
              </p:ext>
            </p:extLst>
          </p:nvPr>
        </p:nvGraphicFramePr>
        <p:xfrm>
          <a:off x="1485898" y="2788053"/>
          <a:ext cx="3095625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887918883"/>
                    </a:ext>
                  </a:extLst>
                </a:gridCol>
              </a:tblGrid>
              <a:tr h="52923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Engineering and Manufacturing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6864"/>
                  </a:ext>
                </a:extLst>
              </a:tr>
              <a:tr h="529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Design and development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Maintenance, installation and repair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Manufacturing, processing and control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741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EDCF5EA9-FEEF-4273-9E6B-0085D1072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407234"/>
              </p:ext>
            </p:extLst>
          </p:nvPr>
        </p:nvGraphicFramePr>
        <p:xfrm>
          <a:off x="1485899" y="4485218"/>
          <a:ext cx="3095625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887918883"/>
                    </a:ext>
                  </a:extLst>
                </a:gridCol>
              </a:tblGrid>
              <a:tr h="52923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Legal, finance and accounting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6864"/>
                  </a:ext>
                </a:extLst>
              </a:tr>
              <a:tr h="529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Legal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Finance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Accounting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741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A6272DE2-9790-40F1-834D-3FF935242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405492"/>
              </p:ext>
            </p:extLst>
          </p:nvPr>
        </p:nvGraphicFramePr>
        <p:xfrm>
          <a:off x="4781548" y="1408081"/>
          <a:ext cx="3095625" cy="11974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887918883"/>
                    </a:ext>
                  </a:extLst>
                </a:gridCol>
              </a:tblGrid>
              <a:tr h="65549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Business and Administration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6864"/>
                  </a:ext>
                </a:extLst>
              </a:tr>
              <a:tr h="5419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Management and administration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741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6978A6E1-F49F-49EA-A44A-1D2B9860C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435636"/>
              </p:ext>
            </p:extLst>
          </p:nvPr>
        </p:nvGraphicFramePr>
        <p:xfrm>
          <a:off x="4781548" y="2804590"/>
          <a:ext cx="3095625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887918883"/>
                    </a:ext>
                  </a:extLst>
                </a:gridCol>
              </a:tblGrid>
              <a:tr h="56902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Digital and 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6864"/>
                  </a:ext>
                </a:extLst>
              </a:tr>
              <a:tr h="10159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Digital support services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Digital production, design and development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Digital business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741"/>
                  </a:ext>
                </a:extLst>
              </a:tr>
            </a:tbl>
          </a:graphicData>
        </a:graphic>
      </p:graphicFrame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5FAA5AEC-5611-4E25-90DF-F6DD13AAA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328461"/>
              </p:ext>
            </p:extLst>
          </p:nvPr>
        </p:nvGraphicFramePr>
        <p:xfrm>
          <a:off x="8077198" y="4485218"/>
          <a:ext cx="3095625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887918883"/>
                    </a:ext>
                  </a:extLst>
                </a:gridCol>
              </a:tblGrid>
              <a:tr h="57576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Health and Science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6864"/>
                  </a:ext>
                </a:extLst>
              </a:tr>
              <a:tr h="7958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Health and social care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Healthcare science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Science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741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39CF9B43-FE2D-4E15-A48F-14A3DEAD8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370583"/>
              </p:ext>
            </p:extLst>
          </p:nvPr>
        </p:nvGraphicFramePr>
        <p:xfrm>
          <a:off x="1485899" y="1396371"/>
          <a:ext cx="3095625" cy="1169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887918883"/>
                    </a:ext>
                  </a:extLst>
                </a:gridCol>
              </a:tblGrid>
              <a:tr h="58465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Education and childcare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6864"/>
                  </a:ext>
                </a:extLst>
              </a:tr>
              <a:tr h="5846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Early years education and childcare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Assisting Teaching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741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531EA51D-7D62-40F7-BE79-FE0E7236C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248558"/>
              </p:ext>
            </p:extLst>
          </p:nvPr>
        </p:nvGraphicFramePr>
        <p:xfrm>
          <a:off x="8077197" y="1408081"/>
          <a:ext cx="3095625" cy="1169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887918883"/>
                    </a:ext>
                  </a:extLst>
                </a:gridCol>
              </a:tblGrid>
              <a:tr h="58465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Catering and Hospitality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6864"/>
                  </a:ext>
                </a:extLst>
              </a:tr>
              <a:tr h="58465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Catering and events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School catering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61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305E-085D-4B1A-BDC4-4F6F5B3A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102" y="289004"/>
            <a:ext cx="11403475" cy="1058467"/>
          </a:xfrm>
        </p:spPr>
        <p:txBody>
          <a:bodyPr/>
          <a:lstStyle/>
          <a:p>
            <a:r>
              <a:rPr lang="en-GB" dirty="0"/>
              <a:t>Benefit to councils?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DD071-063C-44E8-BE4E-61505FE49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609725"/>
            <a:ext cx="5048973" cy="4108169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/>
              <a:t>Industry placements can address short and longer term challenges: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Address immediate project capacity in councils.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Access to high calibre, highly motivated individuals.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Direct influence on the skills gap within the council.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Opportunity to promote councils as employers to young people in your locality.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New and existing staff have the opportunity to mentor a young person.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For limited period time, the Government has introduced a financial incentive to employers who host a T Level student of £1,000 per student up to a maximum of 20 students before July 2022.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Increase opportunities for local young people to enter the LG workforce (improve on the 4.6%). 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No costs to councils – students gain support and guidance from their provider to be work ready.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B84A66-3439-4B8C-8FA1-7D449B6C1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771721"/>
            <a:ext cx="4965700" cy="33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8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718C-D202-4B68-B8A5-013B31AE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577" y="269954"/>
            <a:ext cx="11403475" cy="1058467"/>
          </a:xfrm>
        </p:spPr>
        <p:txBody>
          <a:bodyPr/>
          <a:lstStyle/>
          <a:p>
            <a:r>
              <a:rPr lang="en-GB" dirty="0"/>
              <a:t>Benefits to young people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9E39D-18D3-4F83-B071-6FF721AC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562100"/>
            <a:ext cx="5048973" cy="41557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500" dirty="0"/>
              <a:t>Industry Placements have a direct positive effect on the young people in your area: </a:t>
            </a:r>
          </a:p>
          <a:p>
            <a:r>
              <a:rPr lang="en-GB" sz="2500" dirty="0"/>
              <a:t>Influencing and shaping the next generation of employees &amp; support your local area.  </a:t>
            </a:r>
          </a:p>
          <a:p>
            <a:r>
              <a:rPr lang="en-GB" sz="2500" dirty="0"/>
              <a:t>Increase opportunities for young people. </a:t>
            </a:r>
          </a:p>
          <a:p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 the confidence of young people securing employment.</a:t>
            </a:r>
          </a:p>
          <a:p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 a skilled workforce for your local economy. </a:t>
            </a:r>
          </a:p>
          <a:p>
            <a:r>
              <a:rPr lang="en-GB" sz="2500" dirty="0">
                <a:ea typeface="Calibri" panose="020F0502020204030204" pitchFamily="34" charset="0"/>
                <a:cs typeface="Times New Roman" panose="02020603050405020304" pitchFamily="18" charset="0"/>
              </a:rPr>
              <a:t>Contribute to the development of qualifications within your local area. </a:t>
            </a:r>
            <a:endParaRPr lang="en-GB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Councils influence: </a:t>
            </a:r>
          </a:p>
          <a:p>
            <a:r>
              <a:rPr lang="en-GB" sz="2500" dirty="0">
                <a:ea typeface="Calibri" panose="020F0502020204030204" pitchFamily="34" charset="0"/>
                <a:cs typeface="Times New Roman" panose="02020603050405020304" pitchFamily="18" charset="0"/>
              </a:rPr>
              <a:t>Offer a line manager/mentor for the duration of the Industry Placement. </a:t>
            </a:r>
          </a:p>
          <a:p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 a provider member of staff attend meeting</a:t>
            </a:r>
            <a:r>
              <a:rPr lang="en-GB" sz="2500" dirty="0">
                <a:ea typeface="Calibri" panose="020F0502020204030204" pitchFamily="34" charset="0"/>
                <a:cs typeface="Times New Roman" panose="02020603050405020304" pitchFamily="18" charset="0"/>
              </a:rPr>
              <a:t>s with the student in the place of work. </a:t>
            </a:r>
          </a:p>
          <a:p>
            <a:endParaRPr lang="en-GB" dirty="0"/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C2F9222-AF45-4B1E-ADC1-2DD314B92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02" y="1328421"/>
            <a:ext cx="4609612" cy="40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2D1D-445B-47F8-9D9F-3C9CB52E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797" y="390370"/>
            <a:ext cx="11403475" cy="1058467"/>
          </a:xfrm>
        </p:spPr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C02B5-BF3D-4BC2-BB22-02CC7867A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27" y="1655545"/>
            <a:ext cx="8983879" cy="4062349"/>
          </a:xfrm>
        </p:spPr>
        <p:txBody>
          <a:bodyPr/>
          <a:lstStyle/>
          <a:p>
            <a:r>
              <a:rPr lang="en-GB" sz="2400" dirty="0"/>
              <a:t>Please go to </a:t>
            </a:r>
            <a:r>
              <a:rPr lang="en-GB" sz="2400" dirty="0">
                <a:hlinkClick r:id="rId2"/>
              </a:rPr>
              <a:t>www.menti.com</a:t>
            </a:r>
            <a:r>
              <a:rPr lang="en-GB" sz="2400" dirty="0"/>
              <a:t> and use the code 6824 5530 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are your skills shortages in your council?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05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al T Level Workshop" id="{D29F564A-B13F-4BB4-91FA-0E2E4DDBF90D}" vid="{EA1D8CE2-BF2C-4FA7-86D3-BF80AB8F17D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al T Level Workshop" id="{D29F564A-B13F-4BB4-91FA-0E2E4DDBF90D}" vid="{47E0D83D-9D4A-444E-A456-54A6B442C46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al T Level Workshop" id="{D29F564A-B13F-4BB4-91FA-0E2E4DDBF90D}" vid="{1D23AE85-F60C-4AD0-ABE0-D6D91E77AA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1E9D19409454CB74B4E43F68294F1" ma:contentTypeVersion="13" ma:contentTypeDescription="Create a new document." ma:contentTypeScope="" ma:versionID="2c7057c9116abaad1948f751ff53f3f9">
  <xsd:schema xmlns:xsd="http://www.w3.org/2001/XMLSchema" xmlns:xs="http://www.w3.org/2001/XMLSchema" xmlns:p="http://schemas.microsoft.com/office/2006/metadata/properties" xmlns:ns2="43ce4457-674e-4b65-97b8-00bf25659238" xmlns:ns3="7292de4b-bf58-4d70-9d2f-a62e76d801d5" targetNamespace="http://schemas.microsoft.com/office/2006/metadata/properties" ma:root="true" ma:fieldsID="0b9aaf00730169fea4f454d0ff35b101" ns2:_="" ns3:_="">
    <xsd:import namespace="43ce4457-674e-4b65-97b8-00bf25659238"/>
    <xsd:import namespace="7292de4b-bf58-4d70-9d2f-a62e76d801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e4457-674e-4b65-97b8-00bf25659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2de4b-bf58-4d70-9d2f-a62e76d801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EE8D87-B991-4FAE-B688-4D0A8259D2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6660D-987D-402D-899A-1BCBC9ECB7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4A5E4C-4C6A-4AEB-8476-2AE743AE4D31}"/>
</file>

<file path=docProps/app.xml><?xml version="1.0" encoding="utf-8"?>
<Properties xmlns="http://schemas.openxmlformats.org/officeDocument/2006/extended-properties" xmlns:vt="http://schemas.openxmlformats.org/officeDocument/2006/docPropsVTypes">
  <Template>Regional T Level Workshop</Template>
  <TotalTime>170</TotalTime>
  <Words>876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T Levels – Industry Placements in Local Government </vt:lpstr>
      <vt:lpstr>Overview </vt:lpstr>
      <vt:lpstr>Questions </vt:lpstr>
      <vt:lpstr>What are T Levels? </vt:lpstr>
      <vt:lpstr>What are Industry Placements? </vt:lpstr>
      <vt:lpstr>T Level routes </vt:lpstr>
      <vt:lpstr>Benefit to councils? </vt:lpstr>
      <vt:lpstr>Benefits to young people </vt:lpstr>
      <vt:lpstr>Questions</vt:lpstr>
      <vt:lpstr>Breakout rooms</vt:lpstr>
      <vt:lpstr>What support is available through the LGA? </vt:lpstr>
      <vt:lpstr>Flexible 5 days of support</vt:lpstr>
      <vt:lpstr>Entry criteria</vt:lpstr>
      <vt:lpstr>Application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Levels – Industry Placements in Local Government</dc:title>
  <dc:creator>David Drewry</dc:creator>
  <cp:lastModifiedBy>Sadique Miah</cp:lastModifiedBy>
  <cp:revision>14</cp:revision>
  <dcterms:created xsi:type="dcterms:W3CDTF">2022-01-06T14:01:48Z</dcterms:created>
  <dcterms:modified xsi:type="dcterms:W3CDTF">2022-01-20T16:00:23Z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0x0101005201E9D19409454CB74B4E43F68294F1</vt:lpwstr>
  </property>
</Properties>
</file>